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Lst>
  <p:notesMasterIdLst>
    <p:notesMasterId r:id="rId73"/>
  </p:notesMasterIdLst>
  <p:sldIdLst>
    <p:sldId id="257" r:id="rId4"/>
    <p:sldId id="361" r:id="rId5"/>
    <p:sldId id="406" r:id="rId6"/>
    <p:sldId id="408" r:id="rId7"/>
    <p:sldId id="407" r:id="rId8"/>
    <p:sldId id="410" r:id="rId9"/>
    <p:sldId id="412" r:id="rId10"/>
    <p:sldId id="411" r:id="rId11"/>
    <p:sldId id="409" r:id="rId12"/>
    <p:sldId id="402" r:id="rId13"/>
    <p:sldId id="404" r:id="rId14"/>
    <p:sldId id="405" r:id="rId15"/>
    <p:sldId id="398" r:id="rId16"/>
    <p:sldId id="380" r:id="rId17"/>
    <p:sldId id="378" r:id="rId18"/>
    <p:sldId id="325" r:id="rId19"/>
    <p:sldId id="375" r:id="rId20"/>
    <p:sldId id="413" r:id="rId21"/>
    <p:sldId id="439" r:id="rId22"/>
    <p:sldId id="440" r:id="rId23"/>
    <p:sldId id="457" r:id="rId24"/>
    <p:sldId id="400" r:id="rId25"/>
    <p:sldId id="382" r:id="rId26"/>
    <p:sldId id="376" r:id="rId27"/>
    <p:sldId id="383" r:id="rId28"/>
    <p:sldId id="415" r:id="rId29"/>
    <p:sldId id="427" r:id="rId30"/>
    <p:sldId id="424" r:id="rId31"/>
    <p:sldId id="362" r:id="rId32"/>
    <p:sldId id="421" r:id="rId33"/>
    <p:sldId id="420" r:id="rId34"/>
    <p:sldId id="423" r:id="rId35"/>
    <p:sldId id="397" r:id="rId36"/>
    <p:sldId id="379" r:id="rId37"/>
    <p:sldId id="422" r:id="rId38"/>
    <p:sldId id="455" r:id="rId39"/>
    <p:sldId id="456" r:id="rId40"/>
    <p:sldId id="384" r:id="rId41"/>
    <p:sldId id="428" r:id="rId42"/>
    <p:sldId id="394" r:id="rId43"/>
    <p:sldId id="452" r:id="rId44"/>
    <p:sldId id="366" r:id="rId45"/>
    <p:sldId id="364" r:id="rId46"/>
    <p:sldId id="418" r:id="rId47"/>
    <p:sldId id="377" r:id="rId48"/>
    <p:sldId id="367" r:id="rId49"/>
    <p:sldId id="360" r:id="rId50"/>
    <p:sldId id="433" r:id="rId51"/>
    <p:sldId id="444" r:id="rId52"/>
    <p:sldId id="445" r:id="rId53"/>
    <p:sldId id="396" r:id="rId54"/>
    <p:sldId id="260" r:id="rId55"/>
    <p:sldId id="447" r:id="rId56"/>
    <p:sldId id="416" r:id="rId57"/>
    <p:sldId id="448" r:id="rId58"/>
    <p:sldId id="453" r:id="rId59"/>
    <p:sldId id="258" r:id="rId60"/>
    <p:sldId id="363" r:id="rId61"/>
    <p:sldId id="449" r:id="rId62"/>
    <p:sldId id="450" r:id="rId63"/>
    <p:sldId id="461" r:id="rId64"/>
    <p:sldId id="434" r:id="rId65"/>
    <p:sldId id="365" r:id="rId66"/>
    <p:sldId id="458" r:id="rId67"/>
    <p:sldId id="459" r:id="rId68"/>
    <p:sldId id="399" r:id="rId69"/>
    <p:sldId id="259" r:id="rId70"/>
    <p:sldId id="419" r:id="rId71"/>
    <p:sldId id="46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31" autoAdjust="0"/>
  </p:normalViewPr>
  <p:slideViewPr>
    <p:cSldViewPr snapToGrid="0" snapToObjects="1">
      <p:cViewPr varScale="1">
        <p:scale>
          <a:sx n="70" d="100"/>
          <a:sy n="70" d="100"/>
        </p:scale>
        <p:origin x="-928" y="-104"/>
      </p:cViewPr>
      <p:guideLst>
        <p:guide orient="horz" pos="2160"/>
        <p:guide pos="2880"/>
      </p:guideLst>
    </p:cSldViewPr>
  </p:slideViewPr>
  <p:notesTextViewPr>
    <p:cViewPr>
      <p:scale>
        <a:sx n="100" d="100"/>
        <a:sy n="100" d="100"/>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abc.net.au/environment/articles/2010/04/12/2870334.htm" TargetMode="External"/><Relationship Id="rId4" Type="http://schemas.openxmlformats.org/officeDocument/2006/relationships/hyperlink" Target="http://www.abc.net.au/environment/articles/2013/10/09/3864668.htm%23comments" TargetMode="External"/><Relationship Id="rId5" Type="http://schemas.openxmlformats.org/officeDocument/2006/relationships/hyperlink" Target="https://www.couchsurfing.org/" TargetMode="External"/><Relationship Id="rId6" Type="http://schemas.openxmlformats.org/officeDocument/2006/relationships/hyperlink" Target="http://www.justfortheloveofit.org/" TargetMode="External"/><Relationship Id="rId7" Type="http://schemas.openxmlformats.org/officeDocument/2006/relationships/hyperlink" Target="http://www.freecycle.org/" TargetMode="External"/><Relationship Id="rId8" Type="http://schemas.openxmlformats.org/officeDocument/2006/relationships/hyperlink" Target="http://www.moneylessmanifesto.org/the-moneyless-man-book/" TargetMode="External"/><Relationship Id="rId9" Type="http://schemas.openxmlformats.org/officeDocument/2006/relationships/hyperlink" Target="http://www.moneylessmanifesto.org" TargetMode="External"/><Relationship Id="rId10" Type="http://schemas.openxmlformats.org/officeDocument/2006/relationships/hyperlink" Target="http://www.justfortheloveofit.org"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smtClean="0">
                <a:solidFill>
                  <a:schemeClr val="tx1"/>
                </a:solidFill>
                <a:effectLst/>
                <a:latin typeface="+mn-lt"/>
                <a:ea typeface="+mn-ea"/>
                <a:cs typeface="+mn-cs"/>
              </a:rPr>
              <a:t>One article on “Money and Happiness” that I consulted gave some interesting data.  The author writes, </a:t>
            </a:r>
            <a:r>
              <a:rPr lang="ru-RU" dirty="0" smtClean="0"/>
              <a:t>"</a:t>
            </a:r>
            <a:r>
              <a:rPr lang="en-US" dirty="0" smtClean="0"/>
              <a:t>The idea here is that while controlling for other factors that might influence happiness, a person</a:t>
            </a:r>
            <a:r>
              <a:rPr lang="uk-UA" dirty="0" smtClean="0"/>
              <a:t>'</a:t>
            </a:r>
            <a:r>
              <a:rPr lang="en-US" dirty="0" smtClean="0"/>
              <a:t>s level of happiness should increase with the level of money that they possess. The same also applies to other items that are </a:t>
            </a:r>
            <a:r>
              <a:rPr lang="uk-UA" dirty="0" smtClean="0"/>
              <a:t>'</a:t>
            </a:r>
            <a:r>
              <a:rPr lang="en-US" dirty="0" smtClean="0"/>
              <a:t>good</a:t>
            </a:r>
            <a:r>
              <a:rPr lang="uk-UA" dirty="0" smtClean="0"/>
              <a:t>'</a:t>
            </a:r>
            <a:r>
              <a:rPr lang="en-US" dirty="0" smtClean="0"/>
              <a:t> and also experiences. If you love chocolate, then two pieces of chocolate are better than one piece.  If a holiday is enjoyable, two weeks on a holiday are better than only one week.</a:t>
            </a:r>
          </a:p>
          <a:p>
            <a:r>
              <a:rPr lang="en-US" dirty="0" smtClean="0"/>
              <a:t>The happiness associated with money or the amount of a good thing does not increase in a straight line. The relationship is curved so that the more of something that you already have, the harder it is to increase your level of happiness by having more of it. So going from $10,000 to $20,000 yields a lot more happiness than going from $1,000,000 to $1,020,000. The second chocolate is not quite as enjoyable as the first one (unless you are a very serious chocoholic!). The second week on holiday </a:t>
            </a:r>
            <a:r>
              <a:rPr lang="en-US" dirty="0" err="1" smtClean="0"/>
              <a:t>doesn</a:t>
            </a:r>
            <a:r>
              <a:rPr lang="uk-UA" dirty="0" smtClean="0"/>
              <a:t>'</a:t>
            </a:r>
            <a:r>
              <a:rPr lang="en-US" dirty="0" smtClean="0"/>
              <a:t>t bring quite as much relaxation benefits or fun as the first week. Economists call this </a:t>
            </a:r>
            <a:r>
              <a:rPr lang="en-US" b="1" dirty="0" smtClean="0"/>
              <a:t>diminishing marginal utility</a:t>
            </a:r>
            <a:r>
              <a:rPr lang="en-US" dirty="0" smtClean="0"/>
              <a:t> because the additional satisfaction (marginal utility) from having more of something diminishes with each additional unit. In other words, the additional happiness from one more dollar will be lower than it was for the previous dollar.</a:t>
            </a:r>
          </a:p>
          <a:p>
            <a:r>
              <a:rPr lang="en-US" dirty="0" smtClean="0"/>
              <a:t>Now this all might make a lot of sense. The problem is that people simply don</a:t>
            </a:r>
            <a:r>
              <a:rPr lang="uk-UA" dirty="0" smtClean="0"/>
              <a:t>'</a:t>
            </a:r>
            <a:r>
              <a:rPr lang="en-US" dirty="0" smtClean="0"/>
              <a:t>t assess happiness or satisfaction this way on a day-to-day basis. Sure, when people with more money are asked to take stock of their lives, they give the </a:t>
            </a:r>
            <a:r>
              <a:rPr lang="uk-UA" dirty="0" smtClean="0"/>
              <a:t>'</a:t>
            </a:r>
            <a:r>
              <a:rPr lang="en-US" dirty="0" smtClean="0"/>
              <a:t>socially right</a:t>
            </a:r>
            <a:r>
              <a:rPr lang="uk-UA" dirty="0" smtClean="0"/>
              <a:t>'</a:t>
            </a:r>
            <a:r>
              <a:rPr lang="en-US" dirty="0" smtClean="0"/>
              <a:t> answer by saying that they are happier. However, when asked how happy they are at any particular point of time, people with more money are barely different to those with less money [</a:t>
            </a:r>
            <a:r>
              <a:rPr lang="en-US" dirty="0" err="1" smtClean="0"/>
              <a:t>Diener</a:t>
            </a:r>
            <a:r>
              <a:rPr lang="en-US" dirty="0" smtClean="0"/>
              <a:t>, Ng, </a:t>
            </a:r>
            <a:r>
              <a:rPr lang="en-US" dirty="0" err="1" smtClean="0"/>
              <a:t>Hartner</a:t>
            </a:r>
            <a:r>
              <a:rPr lang="en-US" dirty="0" smtClean="0"/>
              <a:t> and </a:t>
            </a:r>
            <a:r>
              <a:rPr lang="en-US" dirty="0" err="1" smtClean="0"/>
              <a:t>Arora</a:t>
            </a:r>
            <a:r>
              <a:rPr lang="en-US" dirty="0" smtClean="0"/>
              <a:t> (2010)].</a:t>
            </a:r>
          </a:p>
          <a:p>
            <a:r>
              <a:rPr lang="en-US" dirty="0" smtClean="0"/>
              <a:t>So while this classical view of the relationship between money and happiness might make a lot of sense, it is completely wrong!</a:t>
            </a:r>
            <a:r>
              <a:rPr lang="ru-RU" dirty="0" smtClean="0"/>
              <a:t>"</a:t>
            </a:r>
            <a:endParaRPr lang="en-US" dirty="0" smtClean="0"/>
          </a:p>
          <a:p>
            <a:endParaRPr lang="en-US" dirty="0" smtClean="0"/>
          </a:p>
          <a:p>
            <a:r>
              <a:rPr lang="en-US" dirty="0" smtClean="0"/>
              <a:t>Adapted from http://</a:t>
            </a:r>
            <a:r>
              <a:rPr lang="en-US" dirty="0" err="1" smtClean="0"/>
              <a:t>ahingston.wordpress.com</a:t>
            </a:r>
            <a:r>
              <a:rPr lang="en-US" dirty="0" smtClean="0"/>
              <a:t>/2012/12/14/money-and-happiness/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I</a:t>
            </a:r>
            <a:r>
              <a:rPr lang="uk-UA" dirty="0" smtClean="0"/>
              <a:t>'</a:t>
            </a:r>
            <a:r>
              <a:rPr lang="en-US" dirty="0" smtClean="0"/>
              <a:t>d like you to conduct a quick thought experiment. Imagine three people: John, David and Barry. For the sake of the thought experiment, I</a:t>
            </a:r>
            <a:r>
              <a:rPr lang="uk-UA" dirty="0" smtClean="0"/>
              <a:t>'</a:t>
            </a:r>
            <a:r>
              <a:rPr lang="en-US" dirty="0" smtClean="0"/>
              <a:t>d like you to imagine that their lives are pretty much the same. They are all equally satisfied with their jobs, they are physically healthy and are all equally happy with their family and relationships. They drive the same type of cars and live in similar houses. Their lives are basically the same.</a:t>
            </a:r>
          </a:p>
          <a:p>
            <a:r>
              <a:rPr lang="en-US" dirty="0" smtClean="0"/>
              <a:t>The only thing that is different is how much money they have. John has $300,000, David has $500,000 and Barry has $1,000,000.</a:t>
            </a:r>
          </a:p>
          <a:p>
            <a:endParaRPr lang="en-US" dirty="0" smtClean="0"/>
          </a:p>
          <a:p>
            <a:r>
              <a:rPr lang="en-US" dirty="0" smtClean="0"/>
              <a:t>Adapted from http://</a:t>
            </a:r>
            <a:r>
              <a:rPr lang="en-US" dirty="0" err="1" smtClean="0"/>
              <a:t>ahingston.wordpress.com</a:t>
            </a:r>
            <a:r>
              <a:rPr lang="en-US" dirty="0" smtClean="0"/>
              <a:t>/2012/12/14/money-and-happiness/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ru-RU" dirty="0" smtClean="0"/>
              <a:t>"</a:t>
            </a:r>
            <a:r>
              <a:rPr lang="en-US" dirty="0" smtClean="0"/>
              <a:t>To illustrate why the classical view of the relationship between money and happiness is so wrong, let me add one more piece of information to our earlier thought experiment. One year ago, John had $200,000, David had $500,000 and Barry had $2,000,000.  Do you see how this extra piece of information changes things quite a bit? John might only have $300,000 but he feels as though things are much better now. He has gained $100,000 in money over the last year. Indeed he has increased his money by 50% in one year and feels good about it. David has the same amount of money that he had one year ago. He is pretty neutral about his money since nothing has changed. He neither feels a sense of gain nor a sense of loss. Barry, on the other hand, is the least happy of the three. In fact, he is very annoyed. Last year he had $2,000,000 but he has lost half of it! He feels as though he has gone backwards.</a:t>
            </a:r>
            <a:r>
              <a:rPr lang="ru-RU" dirty="0" smtClean="0"/>
              <a:t>"</a:t>
            </a:r>
            <a:endParaRPr lang="en-US" dirty="0" smtClean="0"/>
          </a:p>
          <a:p>
            <a:endParaRPr lang="en-US" dirty="0" smtClean="0"/>
          </a:p>
          <a:p>
            <a:r>
              <a:rPr lang="en-US" dirty="0" smtClean="0"/>
              <a:t>Adapted from http://</a:t>
            </a:r>
            <a:r>
              <a:rPr lang="en-US" dirty="0" err="1" smtClean="0"/>
              <a:t>ahingston.wordpress.com</a:t>
            </a:r>
            <a:r>
              <a:rPr lang="en-US" dirty="0" smtClean="0"/>
              <a:t>/2012/12/14/money-and-happiness/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Is there any correlation between wealth and happiness?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Our title today is Money Matters.  It does!  So let's look at the poor and the rich to see if there is any correlation between who is satisfied or dissatisfied with life.</a:t>
            </a:r>
            <a:r>
              <a:rPr lang="en-SG" dirty="0" smtClean="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Solomon knew about wealth more than anyone, so what correlation did he discover between money and fulfillment in life? </a:t>
            </a:r>
          </a:p>
          <a:p>
            <a:r>
              <a:rPr lang="en-US" sz="1200" kern="1200" dirty="0" smtClean="0">
                <a:solidFill>
                  <a:schemeClr val="tx1"/>
                </a:solidFill>
                <a:effectLst/>
                <a:latin typeface="+mn-lt"/>
                <a:ea typeface="+mn-ea"/>
                <a:cs typeface="+mn-cs"/>
              </a:rPr>
              <a:t>He penned his conclusions in Ecclesiastes 5:8–6:9.</a:t>
            </a:r>
            <a:r>
              <a:rPr lang="en-SG" dirty="0" smtClean="0">
                <a:effectLst/>
              </a:rPr>
              <a:t> </a:t>
            </a:r>
          </a:p>
          <a:p>
            <a:r>
              <a:rPr lang="en-US" sz="1200" kern="1200" dirty="0" smtClean="0">
                <a:solidFill>
                  <a:schemeClr val="tx1"/>
                </a:solidFill>
                <a:effectLst/>
                <a:latin typeface="+mn-lt"/>
                <a:ea typeface="+mn-ea"/>
                <a:cs typeface="+mn-cs"/>
              </a:rPr>
              <a:t>Solomon’s first conclusion regarding wealth here is a command…</a:t>
            </a:r>
            <a:r>
              <a:rPr lang="en-SG" dirty="0" smtClean="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Some politicians’ motive is to pad their own pocketbooks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ISIS continues its march across Iraq.</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236463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Most people believe that more money leads to more happiness</a:t>
            </a:r>
            <a:r>
              <a:rPr lang="en-SG" sz="1200" kern="1200" dirty="0" smtClean="0">
                <a:solidFill>
                  <a:schemeClr val="tx1"/>
                </a:solidFill>
                <a:effectLst/>
                <a:latin typeface="+mn-lt"/>
                <a:ea typeface="+mn-ea"/>
                <a:cs typeface="+mn-cs"/>
              </a:rPr>
              <a:t>.</a:t>
            </a:r>
          </a:p>
          <a:p>
            <a:r>
              <a:rPr lang="en-SG" sz="1200" kern="1200" dirty="0" smtClean="0">
                <a:solidFill>
                  <a:schemeClr val="tx1"/>
                </a:solidFill>
                <a:effectLst/>
                <a:latin typeface="+mn-lt"/>
                <a:ea typeface="+mn-ea"/>
                <a:cs typeface="+mn-cs"/>
              </a:rPr>
              <a:t>Many make fun of the old adage about money leading to happiness.</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Seeing the wealthy benefit from the hard work of the peons could discourage us, but…</a:t>
            </a:r>
            <a:r>
              <a:rPr lang="en-SG" dirty="0" smtClean="0">
                <a:effectLst/>
              </a:rPr>
              <a:t> </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Money isn’t all that it’s cracked up to be!</a:t>
            </a:r>
            <a:r>
              <a:rPr lang="en-SG" dirty="0" smtClean="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In light of the many disappointments of seeking wealth, should we then live as hermits?  No!  God wants people to enjoy wealth because...</a:t>
            </a:r>
            <a:r>
              <a:rPr lang="en-SG" dirty="0" smtClean="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Lord wants </a:t>
            </a:r>
            <a:r>
              <a:rPr lang="en-US" sz="1200" i="1" kern="1200" dirty="0" smtClean="0">
                <a:solidFill>
                  <a:schemeClr val="tx1"/>
                </a:solidFill>
                <a:effectLst/>
                <a:latin typeface="+mn-lt"/>
                <a:ea typeface="+mn-ea"/>
                <a:cs typeface="+mn-cs"/>
              </a:rPr>
              <a:t>someone</a:t>
            </a:r>
            <a:r>
              <a:rPr lang="en-US" sz="1200" kern="1200" dirty="0" smtClean="0">
                <a:solidFill>
                  <a:schemeClr val="tx1"/>
                </a:solidFill>
                <a:effectLst/>
                <a:latin typeface="+mn-lt"/>
                <a:ea typeface="+mn-ea"/>
                <a:cs typeface="+mn-cs"/>
              </a:rPr>
              <a:t> to benefit from money—either you or someone else!</a:t>
            </a:r>
            <a:r>
              <a:rPr lang="en-SG" dirty="0" smtClean="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How do you know if you are rich or poor?  Someone has said, “Rich is the one who earns more than he spends and poor is the one whose expenses exceed his income.”</a:t>
            </a:r>
            <a:r>
              <a:rPr lang="en-SG" dirty="0" smtClean="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Verse 19 shows us that God isn’t against money!</a:t>
            </a:r>
            <a:r>
              <a:rPr lang="en-SG" dirty="0" smtClean="0">
                <a:effectLst/>
              </a:rPr>
              <a:t>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Verse 20 says that accepting your lot in life helps you look forward instead of looking back at the past.</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God prevents some people from enjoying their wealth and honor (6:1-2a).</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God gives their wealth to others instead, which is very perplexing and painful (6:2b).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It is better to be stillborn than to be wealthy and miserable (6:3-6).</a:t>
            </a:r>
            <a:r>
              <a:rPr lang="en-SG" dirty="0" smtClean="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Miscarriages don't benefit from being born (6:4).</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Miscarriages don't have any joys so they don't miss them (6:5).</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Miscarriages and rich, unfulfilled men both eventually die anyway (6:6).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We work to eat but food doesn't ultimately satisfy (6:7).</a:t>
            </a:r>
            <a:r>
              <a:rPr lang="en-SG" dirty="0" smtClean="0">
                <a:effectLst/>
              </a:rPr>
              <a:t> </a:t>
            </a:r>
          </a:p>
          <a:p>
            <a:r>
              <a:rPr lang="en-US" sz="1200" kern="1200" dirty="0" smtClean="0">
                <a:solidFill>
                  <a:schemeClr val="tx1"/>
                </a:solidFill>
                <a:effectLst/>
                <a:latin typeface="+mn-lt"/>
                <a:ea typeface="+mn-ea"/>
                <a:cs typeface="+mn-cs"/>
              </a:rPr>
              <a:t>Some think that eating at places like Hungry Heaven in Tokyo will satisfy.</a:t>
            </a:r>
            <a:r>
              <a:rPr lang="en-SG" dirty="0" smtClean="0">
                <a:effectLst/>
              </a:rPr>
              <a:t> </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Wisdom and poverty don’t conquer materialism (6:8).</a:t>
            </a:r>
            <a:r>
              <a:rPr lang="en-SG" dirty="0" smtClean="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Materialists are never satisfied (6:9a).</a:t>
            </a:r>
            <a:r>
              <a:rPr lang="en-SG" dirty="0" smtClean="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Materialism is a worthless pursuit (6:9b).</a:t>
            </a:r>
            <a:r>
              <a:rPr lang="en-SG" dirty="0" smtClean="0">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Wow, a lot of wisdom on money in one chapter!  Can we sum it all up in a sentence?  Try this…</a:t>
            </a:r>
            <a:r>
              <a:rPr lang="en-SG" dirty="0" smtClean="0">
                <a:effectLst/>
              </a:rPr>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Hoarding money brings many disillusioning results, but one who honors God can enjoy money (restated MI).</a:t>
            </a:r>
            <a:r>
              <a:rPr lang="en-SG" dirty="0" smtClean="0">
                <a:effectLst/>
              </a:rPr>
              <a:t>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Solomon has given us three profound truths today:</a:t>
            </a:r>
            <a:r>
              <a:rPr lang="en-SG" dirty="0" smtClean="0">
                <a:effectLst/>
              </a:rPr>
              <a:t> </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Lord wants </a:t>
            </a:r>
            <a:r>
              <a:rPr lang="en-US" sz="1200" i="1" kern="1200" dirty="0" smtClean="0">
                <a:solidFill>
                  <a:schemeClr val="tx1"/>
                </a:solidFill>
                <a:effectLst/>
                <a:latin typeface="+mn-lt"/>
                <a:ea typeface="+mn-ea"/>
                <a:cs typeface="+mn-cs"/>
              </a:rPr>
              <a:t>someone</a:t>
            </a:r>
            <a:r>
              <a:rPr lang="en-US" sz="1200" kern="1200" dirty="0" smtClean="0">
                <a:solidFill>
                  <a:schemeClr val="tx1"/>
                </a:solidFill>
                <a:effectLst/>
                <a:latin typeface="+mn-lt"/>
                <a:ea typeface="+mn-ea"/>
                <a:cs typeface="+mn-cs"/>
              </a:rPr>
              <a:t> to benefit from money—either you or someone else!</a:t>
            </a:r>
            <a:r>
              <a:rPr lang="en-SG" dirty="0" smtClean="0">
                <a:effectLst/>
              </a:rPr>
              <a:t>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Moneyless man finds happiness</a:t>
            </a:r>
          </a:p>
          <a:p>
            <a:r>
              <a:rPr lang="en-US" i="1" dirty="0" smtClean="0"/>
              <a:t>Mark Boyle ABC Environment 9 Oct 2013 </a:t>
            </a:r>
            <a:endParaRPr lang="en-US" dirty="0" smtClean="0"/>
          </a:p>
          <a:p>
            <a:r>
              <a:rPr lang="en-US" dirty="0" smtClean="0"/>
              <a:t>Mark Boyle believes that a life free of money liberates and inspires. </a:t>
            </a:r>
            <a:r>
              <a:rPr lang="en-US" i="1" dirty="0" smtClean="0"/>
              <a:t>Credit: Jose </a:t>
            </a:r>
            <a:r>
              <a:rPr lang="en-US" i="1" dirty="0" err="1" smtClean="0"/>
              <a:t>Lasheras</a:t>
            </a:r>
            <a:r>
              <a:rPr lang="en-US" i="1" dirty="0" smtClean="0"/>
              <a:t> (supplied)</a:t>
            </a:r>
            <a:r>
              <a:rPr lang="en-US" dirty="0" smtClean="0"/>
              <a:t> </a:t>
            </a:r>
          </a:p>
          <a:p>
            <a:r>
              <a:rPr lang="en-US" b="1" dirty="0" smtClean="0"/>
              <a:t>See also</a:t>
            </a:r>
          </a:p>
          <a:p>
            <a:r>
              <a:rPr lang="en-US" b="1" dirty="0" smtClean="0"/>
              <a:t>Related Story:</a:t>
            </a:r>
            <a:r>
              <a:rPr lang="en-US" dirty="0" smtClean="0"/>
              <a:t> </a:t>
            </a:r>
            <a:r>
              <a:rPr lang="en-US" dirty="0" smtClean="0">
                <a:hlinkClick r:id="rId3"/>
              </a:rPr>
              <a:t>The man who lives without money</a:t>
            </a:r>
            <a:r>
              <a:rPr lang="en-US" dirty="0" smtClean="0"/>
              <a:t> </a:t>
            </a:r>
            <a:r>
              <a:rPr lang="en-US" i="1" dirty="0" smtClean="0"/>
              <a:t>Mark Boyle 12 Apr 2010 </a:t>
            </a:r>
            <a:endParaRPr lang="en-US" dirty="0" smtClean="0"/>
          </a:p>
          <a:p>
            <a:r>
              <a:rPr lang="en-US" dirty="0" smtClean="0">
                <a:hlinkClick r:id="rId4"/>
              </a:rPr>
              <a:t>Comments (174)</a:t>
            </a:r>
            <a:r>
              <a:rPr lang="en-US" dirty="0" smtClean="0"/>
              <a:t> Mark Boyle, a man who 5 years ago decided to live without money, is surviving and thriving. He has plans for a new venture and he just got engaged.</a:t>
            </a:r>
          </a:p>
          <a:p>
            <a:r>
              <a:rPr lang="en-US" dirty="0" smtClean="0"/>
              <a:t>IT WAS 2008 and news of the deep-rooted problems in the financial industry had begun to hit the headlines. People were losing their jobs and their homes, and the institutions we perceived to be the bedrock of our society were crumbling around us. Within days we were on the verge of an </a:t>
            </a:r>
            <a:r>
              <a:rPr lang="ru-RU" dirty="0" smtClean="0"/>
              <a:t>"</a:t>
            </a:r>
            <a:r>
              <a:rPr lang="en-US" dirty="0" smtClean="0"/>
              <a:t>economic meltdown</a:t>
            </a:r>
            <a:r>
              <a:rPr lang="ru-RU" dirty="0" smtClean="0"/>
              <a:t>"</a:t>
            </a:r>
            <a:r>
              <a:rPr lang="en-US" dirty="0" smtClean="0"/>
              <a:t>. Whilst my heart despaired for the ordinary people</a:t>
            </a:r>
            <a:r>
              <a:rPr lang="uk-UA" dirty="0" smtClean="0"/>
              <a:t>'</a:t>
            </a:r>
            <a:r>
              <a:rPr lang="en-US" dirty="0" smtClean="0"/>
              <a:t>s lives that were being drastically affected by decisions made outside of their control, I remained insulated from it all through the unlikeliest of routes: I had just begun living completely without money.</a:t>
            </a:r>
          </a:p>
          <a:p>
            <a:r>
              <a:rPr lang="en-US" dirty="0" smtClean="0"/>
              <a:t>Up to that point I had spent years feeling overwhelmed by the horrors I was witnessing around me — the mass extinction of species, </a:t>
            </a:r>
            <a:r>
              <a:rPr lang="en-US" dirty="0" err="1" smtClean="0"/>
              <a:t>homogenisation</a:t>
            </a:r>
            <a:r>
              <a:rPr lang="en-US" dirty="0" smtClean="0"/>
              <a:t> of cultures, </a:t>
            </a:r>
            <a:r>
              <a:rPr lang="en-US" dirty="0" err="1" smtClean="0"/>
              <a:t>mechanisation</a:t>
            </a:r>
            <a:r>
              <a:rPr lang="en-US" dirty="0" smtClean="0"/>
              <a:t> of our livelihoods and the general flat-packing of the Earth along the assembly line of industrial </a:t>
            </a:r>
            <a:r>
              <a:rPr lang="en-US" dirty="0" err="1" smtClean="0"/>
              <a:t>civilisation</a:t>
            </a:r>
            <a:r>
              <a:rPr lang="en-US" dirty="0" smtClean="0"/>
              <a:t>. I wanted to do something to act as a counter-friction to the cogs of the machine economy, which I believed were reducing our beautifully diverse world to cold, inanimate numbers. But as </a:t>
            </a:r>
            <a:r>
              <a:rPr lang="en-US" dirty="0" err="1" smtClean="0"/>
              <a:t>globalisation</a:t>
            </a:r>
            <a:r>
              <a:rPr lang="en-US" dirty="0" smtClean="0"/>
              <a:t> disempowers us through its sheer scale, I, like most of us, had absolutely no idea what meaningfully to do about any of it.</a:t>
            </a:r>
          </a:p>
          <a:p>
            <a:r>
              <a:rPr lang="en-US" dirty="0" smtClean="0"/>
              <a:t>That all changed one day, after a long process of inquiry. I came to the understanding that, in general terms, these issues had a common denominator: they were symptoms of our perceived separation from the natural world and each other. This can seem like an abstract concept to grasp, but at its heart it means that, through various means, we have convinced ourselves that our own health is not dependent on the health of the Earth as a whole, and that somehow our fate is not linked to that of the intricate web of life we</a:t>
            </a:r>
            <a:r>
              <a:rPr lang="uk-UA" dirty="0" smtClean="0"/>
              <a:t>'</a:t>
            </a:r>
            <a:r>
              <a:rPr lang="en-US" dirty="0" smtClean="0"/>
              <a:t>re inextricably dependent on. Through this </a:t>
            </a:r>
            <a:r>
              <a:rPr lang="en-US" dirty="0" err="1" smtClean="0"/>
              <a:t>realisation</a:t>
            </a:r>
            <a:r>
              <a:rPr lang="en-US" dirty="0" smtClean="0"/>
              <a:t> came a second one: that money is the most potent tool we possess in creating and perpetuating this illusion of separation and independence.</a:t>
            </a:r>
          </a:p>
          <a:p>
            <a:r>
              <a:rPr lang="en-US" dirty="0" smtClean="0"/>
              <a:t>Through its function as a medium of exchange, money allows us to consume products with components or ingredients from all over the Earth. On a short-term and often superficial level, this can seem like it has many benefits. What </a:t>
            </a:r>
            <a:r>
              <a:rPr lang="en-US" dirty="0" err="1" smtClean="0"/>
              <a:t>wasn</a:t>
            </a:r>
            <a:r>
              <a:rPr lang="uk-UA" dirty="0" smtClean="0"/>
              <a:t>'</a:t>
            </a:r>
            <a:r>
              <a:rPr lang="en-US" dirty="0" smtClean="0"/>
              <a:t>t being spoken about at the time, however, were the unintended consequences of money, and like all technologies, it has far-reaching and deep consequences. Apart from its widely ignored psychological, emotional, spiritual and physical effects on us personally, it also affords us an unwise buffer from the abuses and massacres that occur throughout the supply chains of the products we consume, and all the social and ecological problems associated with that.</a:t>
            </a:r>
          </a:p>
          <a:p>
            <a:r>
              <a:rPr lang="en-US" dirty="0" smtClean="0"/>
              <a:t>After speaking out about these for a time, I began to feel that talk was cheap. I was also embroiled in the world of money as much as the next person, and so my arguments felt arrogant and theoretical. How could I know if a life without money was even possible or desirable, and if it was, how would it feel as a human to live without money in a world increasingly addicted to it? So in 2008 I decided to live without money, as a one year experiment initially. </a:t>
            </a:r>
            <a:r>
              <a:rPr lang="en-US" dirty="0" smtClean="0">
                <a:hlinkClick r:id="rId3"/>
              </a:rPr>
              <a:t>It became the greatest experience of my life</a:t>
            </a:r>
            <a:r>
              <a:rPr lang="en-US" dirty="0" smtClean="0"/>
              <a:t>.</a:t>
            </a:r>
          </a:p>
          <a:p>
            <a:r>
              <a:rPr lang="en-US" dirty="0" smtClean="0"/>
              <a:t>A lot has changed since I started out on this path, both in myself and the world around me. As the financial world began to crumble, it became clear to me that this </a:t>
            </a:r>
            <a:r>
              <a:rPr lang="uk-UA" dirty="0" smtClean="0"/>
              <a:t>'</a:t>
            </a:r>
            <a:r>
              <a:rPr lang="en-US" dirty="0" smtClean="0"/>
              <a:t>economic meltdown</a:t>
            </a:r>
            <a:r>
              <a:rPr lang="uk-UA" dirty="0" smtClean="0"/>
              <a:t>'</a:t>
            </a:r>
            <a:r>
              <a:rPr lang="en-US" dirty="0" smtClean="0"/>
              <a:t> was a misnomer; what it was, in fact, was a </a:t>
            </a:r>
            <a:r>
              <a:rPr lang="uk-UA" dirty="0" smtClean="0"/>
              <a:t>'</a:t>
            </a:r>
            <a:r>
              <a:rPr lang="en-US" dirty="0" smtClean="0"/>
              <a:t>financial meltdown</a:t>
            </a:r>
            <a:r>
              <a:rPr lang="uk-UA" dirty="0" smtClean="0"/>
              <a:t>'</a:t>
            </a:r>
            <a:r>
              <a:rPr lang="en-US" dirty="0" smtClean="0"/>
              <a:t>. Politicians and economists alike have been conflating </a:t>
            </a:r>
            <a:r>
              <a:rPr lang="uk-UA" dirty="0" smtClean="0"/>
              <a:t>'</a:t>
            </a:r>
            <a:r>
              <a:rPr lang="en-US" dirty="0" smtClean="0"/>
              <a:t>finance</a:t>
            </a:r>
            <a:r>
              <a:rPr lang="uk-UA" dirty="0" smtClean="0"/>
              <a:t>'</a:t>
            </a:r>
            <a:r>
              <a:rPr lang="en-US" dirty="0" smtClean="0"/>
              <a:t> with </a:t>
            </a:r>
            <a:r>
              <a:rPr lang="uk-UA" dirty="0" smtClean="0"/>
              <a:t>'</a:t>
            </a:r>
            <a:r>
              <a:rPr lang="en-US" dirty="0" smtClean="0"/>
              <a:t>economics</a:t>
            </a:r>
            <a:r>
              <a:rPr lang="uk-UA" dirty="0" smtClean="0"/>
              <a:t>'</a:t>
            </a:r>
            <a:r>
              <a:rPr lang="en-US" dirty="0" smtClean="0"/>
              <a:t> for so long that we can now only imagine an economy facilitated by money.</a:t>
            </a:r>
          </a:p>
          <a:p>
            <a:r>
              <a:rPr lang="en-US" b="1" dirty="0" smtClean="0"/>
              <a:t>The man who lives without money</a:t>
            </a:r>
            <a:r>
              <a:rPr lang="en-US" dirty="0" smtClean="0"/>
              <a:t/>
            </a:r>
            <a:br>
              <a:rPr lang="en-US" dirty="0" smtClean="0"/>
            </a:br>
            <a:r>
              <a:rPr lang="ru-RU" dirty="0" smtClean="0"/>
              <a:t>"</a:t>
            </a:r>
            <a:r>
              <a:rPr lang="en-US" dirty="0" smtClean="0"/>
              <a:t>If someone told me seven years ago, in my final year of a business and economics degree, that I</a:t>
            </a:r>
            <a:r>
              <a:rPr lang="uk-UA" dirty="0" smtClean="0"/>
              <a:t>'</a:t>
            </a:r>
            <a:r>
              <a:rPr lang="en-US" dirty="0" smtClean="0"/>
              <a:t>d now be living without money, I</a:t>
            </a:r>
            <a:r>
              <a:rPr lang="uk-UA" dirty="0" smtClean="0"/>
              <a:t>'</a:t>
            </a:r>
            <a:r>
              <a:rPr lang="en-US" dirty="0" smtClean="0"/>
              <a:t>d have probably choked on my microwaved ready meal...</a:t>
            </a:r>
            <a:r>
              <a:rPr lang="ru-RU" dirty="0" smtClean="0"/>
              <a:t>"</a:t>
            </a:r>
            <a:r>
              <a:rPr lang="en-US" dirty="0" smtClean="0"/>
              <a:t/>
            </a:r>
            <a:br>
              <a:rPr lang="en-US" dirty="0" smtClean="0"/>
            </a:br>
            <a:r>
              <a:rPr lang="en-US" dirty="0" smtClean="0"/>
              <a:t/>
            </a:r>
            <a:br>
              <a:rPr lang="en-US" dirty="0" smtClean="0"/>
            </a:br>
            <a:r>
              <a:rPr lang="en-US" i="1" dirty="0" smtClean="0"/>
              <a:t>Read the first part of Mark</a:t>
            </a:r>
            <a:r>
              <a:rPr lang="uk-UA" i="1" dirty="0" smtClean="0"/>
              <a:t>'</a:t>
            </a:r>
            <a:r>
              <a:rPr lang="en-US" i="1" dirty="0" smtClean="0"/>
              <a:t>s story </a:t>
            </a:r>
            <a:r>
              <a:rPr lang="en-US" i="1" dirty="0" smtClean="0">
                <a:hlinkClick r:id="rId3"/>
              </a:rPr>
              <a:t>here</a:t>
            </a:r>
            <a:r>
              <a:rPr lang="en-US" i="1" dirty="0" smtClean="0"/>
              <a:t>.</a:t>
            </a:r>
            <a:r>
              <a:rPr lang="en-US" dirty="0" smtClean="0"/>
              <a:t> However, despite the headlines, another model — what anthropologists refer to as gift culture — was filling the void left by the dearth of money and credit. Economics, contrary to popular opinion, has very little to do with money; it is simply a social science concerned with how we meet our needs. Money is obviously one way of doing this. What I began learning in 2008 was that there are no end of ways you can meet your needs without money, and more than one way of being human in this world.</a:t>
            </a:r>
          </a:p>
          <a:p>
            <a:r>
              <a:rPr lang="en-US" dirty="0" smtClean="0"/>
              <a:t>The gift economy has since become the only booming economy in the world. This ancient form has taken a very modern evolution, and much of it is now </a:t>
            </a:r>
            <a:r>
              <a:rPr lang="en-US" dirty="0" err="1" smtClean="0"/>
              <a:t>organised</a:t>
            </a:r>
            <a:r>
              <a:rPr lang="en-US" dirty="0" smtClean="0"/>
              <a:t> online. Many popular websites such as </a:t>
            </a:r>
            <a:r>
              <a:rPr lang="en-US" dirty="0" smtClean="0">
                <a:hlinkClick r:id="rId5"/>
              </a:rPr>
              <a:t>Couch-surfing</a:t>
            </a:r>
            <a:r>
              <a:rPr lang="en-US" dirty="0" smtClean="0"/>
              <a:t>, </a:t>
            </a:r>
            <a:r>
              <a:rPr lang="en-US" dirty="0" smtClean="0">
                <a:hlinkClick r:id="rId6"/>
              </a:rPr>
              <a:t>Freeconomy</a:t>
            </a:r>
            <a:r>
              <a:rPr lang="en-US" dirty="0" smtClean="0"/>
              <a:t> and </a:t>
            </a:r>
            <a:r>
              <a:rPr lang="en-US" dirty="0" smtClean="0">
                <a:hlinkClick r:id="rId7"/>
              </a:rPr>
              <a:t>Freecycle </a:t>
            </a:r>
            <a:r>
              <a:rPr lang="en-US" dirty="0" smtClean="0"/>
              <a:t>have seen an astronomical growth in membership as money has become scarcer, and more join every second. Many others projects, both local, national and global, are also helping people reduce their dependency on money. Thankfully this emerging movement is also moving away from its own dependence on industrial infrastructure, and ideas such as </a:t>
            </a:r>
            <a:r>
              <a:rPr lang="en-US" dirty="0" err="1" smtClean="0"/>
              <a:t>Freeshops</a:t>
            </a:r>
            <a:r>
              <a:rPr lang="en-US" dirty="0" smtClean="0"/>
              <a:t>, gift circles (regular meetings where people offer/request skills, tools, lifts, advice, stuff and so forth for free), clothes swapping parties and </a:t>
            </a:r>
            <a:r>
              <a:rPr lang="en-US" dirty="0" err="1" smtClean="0"/>
              <a:t>freeskilling</a:t>
            </a:r>
            <a:r>
              <a:rPr lang="en-US" dirty="0" smtClean="0"/>
              <a:t> evenings are quickly taking modern gift culture into a more personal, </a:t>
            </a:r>
            <a:r>
              <a:rPr lang="en-US" dirty="0" err="1" smtClean="0"/>
              <a:t>localised</a:t>
            </a:r>
            <a:r>
              <a:rPr lang="en-US" dirty="0" smtClean="0"/>
              <a:t> realm.</a:t>
            </a:r>
          </a:p>
          <a:p>
            <a:r>
              <a:rPr lang="en-US" dirty="0" smtClean="0"/>
              <a:t>Life has changed for myself also. Three years after starting to live without money, I was lucky enough to meet someone who shared a similar outlook on life as myself, and within three months we were engaged. Next year we are planning a moneyless wedding. We want to show that you can have a celebration of love without burdening your first years of marital bliss with enormous debt ($37,500 is the average wedding spend), or racking up a hefty ecological footprint, in the process. The home-brew is already being made, and plans for the feast are being formulated. Instead of bringing presents and money for the bride and groom, friends and family will be invited to bring along something to be shared with everyone on the day: an instrument and a song, a bottle of raspberry wine, or their </a:t>
            </a:r>
            <a:r>
              <a:rPr lang="en-US" dirty="0" err="1" smtClean="0"/>
              <a:t>favourite</a:t>
            </a:r>
            <a:r>
              <a:rPr lang="en-US" dirty="0" smtClean="0"/>
              <a:t> dish. It will be based on participation instead of consumption.</a:t>
            </a:r>
          </a:p>
          <a:p>
            <a:r>
              <a:rPr lang="en-US" dirty="0" smtClean="0"/>
              <a:t>We</a:t>
            </a:r>
            <a:r>
              <a:rPr lang="uk-UA" dirty="0" smtClean="0"/>
              <a:t>'</a:t>
            </a:r>
            <a:r>
              <a:rPr lang="en-US" dirty="0" err="1" smtClean="0"/>
              <a:t>ve</a:t>
            </a:r>
            <a:r>
              <a:rPr lang="en-US" dirty="0" smtClean="0"/>
              <a:t> also just begun setting up a three acre small-holding in Ireland. We</a:t>
            </a:r>
            <a:r>
              <a:rPr lang="uk-UA" dirty="0" smtClean="0"/>
              <a:t>'</a:t>
            </a:r>
            <a:r>
              <a:rPr lang="en-US" dirty="0" err="1" smtClean="0"/>
              <a:t>ve</a:t>
            </a:r>
            <a:r>
              <a:rPr lang="en-US" dirty="0" smtClean="0"/>
              <a:t> called it An Teach </a:t>
            </a:r>
            <a:r>
              <a:rPr lang="en-US" dirty="0" err="1" smtClean="0"/>
              <a:t>Saor</a:t>
            </a:r>
            <a:r>
              <a:rPr lang="en-US" dirty="0" smtClean="0"/>
              <a:t>, meaning The Free House in my mother tongue. Here we plan to merge fossil-fuel free permaculture principles with gift-based values. We</a:t>
            </a:r>
            <a:r>
              <a:rPr lang="uk-UA" dirty="0" smtClean="0"/>
              <a:t>'</a:t>
            </a:r>
            <a:r>
              <a:rPr lang="en-US" dirty="0" smtClean="0"/>
              <a:t>re integrating everything from forest gardening to pedal-powered washing machines and </a:t>
            </a:r>
            <a:r>
              <a:rPr lang="en-US" dirty="0" err="1" smtClean="0"/>
              <a:t>humanure</a:t>
            </a:r>
            <a:r>
              <a:rPr lang="en-US" dirty="0" smtClean="0"/>
              <a:t> composting systems, no-dig perennial crops to rocket stoves and </a:t>
            </a:r>
            <a:r>
              <a:rPr lang="en-US" dirty="0" err="1" smtClean="0"/>
              <a:t>wormeries</a:t>
            </a:r>
            <a:r>
              <a:rPr lang="en-US" dirty="0" smtClean="0"/>
              <a:t>, into one holistic culture. Augment that with music, storytelling and art and you have the potential to create truly sustainable ways of living.</a:t>
            </a:r>
          </a:p>
          <a:p>
            <a:r>
              <a:rPr lang="en-US" dirty="0" smtClean="0"/>
              <a:t>Our aim, apart from living free and happy lives, is to create closed loop systems that require no ongoing external inputs. It </a:t>
            </a:r>
            <a:r>
              <a:rPr lang="en-US" dirty="0" err="1" smtClean="0"/>
              <a:t>hasn</a:t>
            </a:r>
            <a:r>
              <a:rPr lang="uk-UA" dirty="0" smtClean="0"/>
              <a:t>'</a:t>
            </a:r>
            <a:r>
              <a:rPr lang="en-US" dirty="0" smtClean="0"/>
              <a:t>t got all the glamour and glitz of urban life, but I feel it gives me a great sense of freedom, peace, meaning and connection to the entire community of life mine is dependent on. Those are experiences that I believe money can never buy.</a:t>
            </a:r>
          </a:p>
          <a:p>
            <a:r>
              <a:rPr lang="en-US" i="1" dirty="0" smtClean="0"/>
              <a:t>Mark Boyle is the author of </a:t>
            </a:r>
            <a:r>
              <a:rPr lang="en-US" dirty="0" smtClean="0">
                <a:hlinkClick r:id="rId8"/>
              </a:rPr>
              <a:t>The Moneyless Man</a:t>
            </a:r>
            <a:r>
              <a:rPr lang="en-US" i="1" dirty="0" smtClean="0"/>
              <a:t> and </a:t>
            </a:r>
            <a:r>
              <a:rPr lang="en-US" dirty="0" smtClean="0">
                <a:hlinkClick r:id="rId9"/>
              </a:rPr>
              <a:t>The Moneyless Manifesto</a:t>
            </a:r>
            <a:r>
              <a:rPr lang="en-US" i="1" dirty="0" smtClean="0"/>
              <a:t>, released by his publishers under a Creative Commons </a:t>
            </a:r>
            <a:r>
              <a:rPr lang="en-US" i="1" dirty="0" err="1" smtClean="0"/>
              <a:t>licence</a:t>
            </a:r>
            <a:r>
              <a:rPr lang="en-US" i="1" dirty="0" smtClean="0"/>
              <a:t>. He is the founder of </a:t>
            </a:r>
            <a:r>
              <a:rPr lang="en-US" i="1" dirty="0" smtClean="0">
                <a:hlinkClick r:id="rId10"/>
              </a:rPr>
              <a:t>Freeconomy</a:t>
            </a:r>
            <a:r>
              <a:rPr lang="en-US" i="1" dirty="0" smtClean="0"/>
              <a:t>. </a:t>
            </a:r>
          </a:p>
          <a:p>
            <a:r>
              <a:rPr lang="en-US" dirty="0" smtClean="0"/>
              <a:t>http://</a:t>
            </a:r>
            <a:r>
              <a:rPr lang="en-US" dirty="0" err="1" smtClean="0"/>
              <a:t>www.abc.net.au</a:t>
            </a:r>
            <a:r>
              <a:rPr lang="en-US" dirty="0" smtClean="0"/>
              <a:t>/environment/articles/2013/10/09/3864668.htm accessed 30 Aug 2014</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Our happiness comes from whether we seek God or money.  Which of these two do you seek more: knowing God or accumulating wealth</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Which pursuit takes more of your time? Or think about more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Are you more interested in passing on to your children Jesus or money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Einstein said to live for others</a:t>
            </a:r>
            <a:r>
              <a:rPr lang="is-IS"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do you share your money?</a:t>
            </a:r>
            <a:r>
              <a:rPr lang="en-SG" dirty="0" smtClean="0">
                <a:effectLst/>
              </a:rPr>
              <a:t> </a:t>
            </a:r>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01633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4234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5160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3134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831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75528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30066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6476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48215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15373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6936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4F2A2-74EF-5F49-80A9-32EC32D394CE}" type="datetimeFigureOut">
              <a:rPr lang="en-US" smtClean="0">
                <a:solidFill>
                  <a:prstClr val="black">
                    <a:tint val="75000"/>
                  </a:prstClr>
                </a:solidFill>
                <a:latin typeface="Arial"/>
              </a:rPr>
              <a:pPr/>
              <a:t>4/8/18</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44832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45.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smtClean="0">
                <a:solidFill>
                  <a:srgbClr val="FFFFFF"/>
                </a:solidFill>
                <a:effectLst>
                  <a:glow rad="127000">
                    <a:srgbClr val="000000"/>
                  </a:glow>
                </a:effectLst>
                <a:latin typeface="Arial" charset="0"/>
                <a:ea typeface="ＭＳ Ｐゴシック" charset="0"/>
                <a:cs typeface="ＭＳ Ｐゴシック" charset="0"/>
              </a:rPr>
              <a:t>Ecclesiastes 5:8–6:9</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169658" y="1167320"/>
            <a:ext cx="3963114" cy="4222933"/>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Money Matters</a:t>
            </a:r>
            <a:endParaRPr lang="en-US" sz="8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82800" y="125033"/>
            <a:ext cx="4978400" cy="5080000"/>
          </a:xfrm>
          <a:prstGeom prst="rect">
            <a:avLst/>
          </a:prstGeom>
        </p:spPr>
      </p:pic>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4092" y="1475181"/>
            <a:ext cx="5816600" cy="4610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30"/>
            <a:ext cx="9143999" cy="852050"/>
          </a:xfrm>
          <a:effectLst/>
          <a:extLst/>
        </p:spPr>
        <p:txBody>
          <a:bodyPr/>
          <a:lstStyle/>
          <a:p>
            <a:pPr>
              <a:defRPr/>
            </a:pPr>
            <a:r>
              <a:rPr lang="en-US" b="1" dirty="0" smtClean="0">
                <a:solidFill>
                  <a:srgbClr val="000000"/>
                </a:solidFill>
                <a:effectLst/>
                <a:latin typeface="Arial" charset="0"/>
                <a:ea typeface="ＭＳ Ｐゴシック" charset="0"/>
                <a:cs typeface="ＭＳ Ｐゴシック" charset="0"/>
              </a:rPr>
              <a:t>More Money</a:t>
            </a:r>
            <a:r>
              <a:rPr lang="en-US" b="1" dirty="0">
                <a:solidFill>
                  <a:srgbClr val="000000"/>
                </a:solidFill>
                <a:latin typeface="Arial" charset="0"/>
                <a:ea typeface="ＭＳ Ｐゴシック" charset="0"/>
                <a:cs typeface="ＭＳ Ｐゴシック" charset="0"/>
              </a:rPr>
              <a:t> </a:t>
            </a:r>
            <a:r>
              <a:rPr lang="en-US" b="1" dirty="0" smtClean="0">
                <a:solidFill>
                  <a:srgbClr val="000000"/>
                </a:solidFill>
                <a:latin typeface="Arial" charset="0"/>
                <a:ea typeface="ＭＳ Ｐゴシック" charset="0"/>
                <a:cs typeface="ＭＳ Ｐゴシック" charset="0"/>
              </a:rPr>
              <a:t>=</a:t>
            </a:r>
            <a:r>
              <a:rPr lang="en-US" b="1" dirty="0" smtClean="0">
                <a:solidFill>
                  <a:srgbClr val="000000"/>
                </a:solidFill>
                <a:effectLst/>
                <a:latin typeface="Arial" charset="0"/>
                <a:ea typeface="ＭＳ Ｐゴシック" charset="0"/>
                <a:cs typeface="ＭＳ Ｐゴシック" charset="0"/>
              </a:rPr>
              <a:t> More Happiness?</a:t>
            </a:r>
            <a:endParaRPr lang="en-US"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90483" y="1475181"/>
            <a:ext cx="3220120" cy="705526"/>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Happiness</a:t>
            </a:r>
            <a:endParaRPr lang="en-US" sz="3200" b="1" dirty="0">
              <a:solidFill>
                <a:srgbClr val="00000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77728" y="5511810"/>
            <a:ext cx="3220120" cy="705526"/>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Money</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95172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 y="3796991"/>
            <a:ext cx="3166150"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000000"/>
                </a:solidFill>
                <a:latin typeface="Arial" charset="0"/>
                <a:ea typeface="ＭＳ Ｐゴシック" charset="0"/>
                <a:cs typeface="ＭＳ Ｐゴシック" charset="0"/>
              </a:rPr>
              <a:t>John</a:t>
            </a:r>
            <a:endParaRPr lang="en-US" sz="1000" b="1" dirty="0">
              <a:solidFill>
                <a:srgbClr val="000000"/>
              </a:solidFill>
              <a:latin typeface="Arial" charset="0"/>
              <a:ea typeface="ＭＳ Ｐゴシック" charset="0"/>
              <a:cs typeface="ＭＳ Ｐゴシック" charset="0"/>
            </a:endParaRPr>
          </a:p>
          <a:p>
            <a:pPr>
              <a:defRPr/>
            </a:pPr>
            <a:endParaRPr lang="en-US" sz="900" b="1" dirty="0">
              <a:solidFill>
                <a:srgbClr val="000000"/>
              </a:solidFill>
              <a:latin typeface="Arial" charset="0"/>
              <a:ea typeface="ＭＳ Ｐゴシック" charset="0"/>
              <a:cs typeface="ＭＳ Ｐゴシック" charset="0"/>
            </a:endParaRPr>
          </a:p>
          <a:p>
            <a:pPr algn="l">
              <a:defRPr/>
            </a:pPr>
            <a:r>
              <a:rPr lang="en-US" sz="3200" b="1" dirty="0">
                <a:solidFill>
                  <a:srgbClr val="000000"/>
                </a:solidFill>
                <a:latin typeface="Arial" charset="0"/>
                <a:ea typeface="ＭＳ Ｐゴシック" charset="0"/>
                <a:cs typeface="ＭＳ Ｐゴシック" charset="0"/>
              </a:rPr>
              <a:t>Has $</a:t>
            </a:r>
            <a:r>
              <a:rPr lang="en-US" sz="3200" b="1" dirty="0" smtClean="0">
                <a:solidFill>
                  <a:srgbClr val="000000"/>
                </a:solidFill>
                <a:latin typeface="Arial" charset="0"/>
                <a:ea typeface="ＭＳ Ｐゴシック" charset="0"/>
                <a:cs typeface="ＭＳ Ｐゴシック" charset="0"/>
              </a:rPr>
              <a:t>300,000</a:t>
            </a:r>
            <a:endParaRPr lang="en-US" sz="3200" b="1" dirty="0">
              <a:solidFill>
                <a:srgbClr val="000000"/>
              </a:solidFill>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15080"/>
            <a:ext cx="9087034" cy="27622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30"/>
            <a:ext cx="9143999" cy="852050"/>
          </a:xfrm>
          <a:effectLst/>
          <a:extLst/>
        </p:spPr>
        <p:txBody>
          <a:bodyPr/>
          <a:lstStyle/>
          <a:p>
            <a:pPr>
              <a:defRPr/>
            </a:pPr>
            <a:r>
              <a:rPr lang="en-US" b="1" dirty="0">
                <a:solidFill>
                  <a:srgbClr val="000000"/>
                </a:solidFill>
                <a:latin typeface="Arial" charset="0"/>
                <a:ea typeface="ＭＳ Ｐゴシック" charset="0"/>
                <a:cs typeface="ＭＳ Ｐゴシック" charset="0"/>
              </a:rPr>
              <a:t>More Money = </a:t>
            </a:r>
            <a:r>
              <a:rPr lang="en-US" b="1" dirty="0" smtClean="0">
                <a:solidFill>
                  <a:srgbClr val="000000"/>
                </a:solidFill>
                <a:latin typeface="Arial" charset="0"/>
                <a:ea typeface="ＭＳ Ｐゴシック" charset="0"/>
                <a:cs typeface="ＭＳ Ｐゴシック" charset="0"/>
              </a:rPr>
              <a:t>More Happiness</a:t>
            </a:r>
            <a:r>
              <a:rPr lang="en-US" b="1" dirty="0">
                <a:solidFill>
                  <a:srgbClr val="000000"/>
                </a:solidFill>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938151" y="3796991"/>
            <a:ext cx="2916193"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David</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smtClean="0">
                <a:solidFill>
                  <a:srgbClr val="000000"/>
                </a:solidFill>
                <a:latin typeface="Arial" charset="0"/>
                <a:ea typeface="ＭＳ Ｐゴシック" charset="0"/>
                <a:cs typeface="ＭＳ Ｐゴシック" charset="0"/>
              </a:rPr>
              <a:t>Has $500,000</a:t>
            </a:r>
            <a:endParaRPr lang="en-US" sz="3200" b="1" dirty="0">
              <a:solidFill>
                <a:srgbClr val="000000"/>
              </a:solidFill>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18753" y="3796991"/>
            <a:ext cx="3446069"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Barry</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smtClean="0">
                <a:solidFill>
                  <a:srgbClr val="000000"/>
                </a:solidFill>
                <a:latin typeface="Arial" charset="0"/>
                <a:ea typeface="ＭＳ Ｐゴシック" charset="0"/>
                <a:cs typeface="ＭＳ Ｐゴシック" charset="0"/>
              </a:rPr>
              <a:t>Has $1,000,000</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16357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5080"/>
            <a:ext cx="9087034" cy="594292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30"/>
            <a:ext cx="9143999" cy="852050"/>
          </a:xfrm>
          <a:effectLst/>
          <a:extLst/>
        </p:spPr>
        <p:txBody>
          <a:bodyPr/>
          <a:lstStyle/>
          <a:p>
            <a:pPr>
              <a:defRPr/>
            </a:pPr>
            <a:r>
              <a:rPr lang="en-US" b="1" dirty="0">
                <a:solidFill>
                  <a:srgbClr val="000000"/>
                </a:solidFill>
                <a:latin typeface="Arial" charset="0"/>
                <a:ea typeface="ＭＳ Ｐゴシック" charset="0"/>
                <a:cs typeface="ＭＳ Ｐゴシック" charset="0"/>
              </a:rPr>
              <a:t>More Money = </a:t>
            </a:r>
            <a:r>
              <a:rPr lang="en-US" b="1" dirty="0" smtClean="0">
                <a:solidFill>
                  <a:srgbClr val="000000"/>
                </a:solidFill>
                <a:latin typeface="Arial" charset="0"/>
                <a:ea typeface="ＭＳ Ｐゴシック" charset="0"/>
                <a:cs typeface="ＭＳ Ｐゴシック" charset="0"/>
              </a:rPr>
              <a:t>Less Happiness</a:t>
            </a:r>
            <a:r>
              <a:rPr lang="en-US" b="1" dirty="0">
                <a:solidFill>
                  <a:srgbClr val="000000"/>
                </a:solidFill>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3796991"/>
            <a:ext cx="3166150"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000000"/>
                </a:solidFill>
                <a:latin typeface="Arial" charset="0"/>
                <a:ea typeface="ＭＳ Ｐゴシック" charset="0"/>
                <a:cs typeface="ＭＳ Ｐゴシック" charset="0"/>
              </a:rPr>
              <a:t>John</a:t>
            </a:r>
            <a:endParaRPr lang="en-US" sz="1000" b="1" dirty="0">
              <a:solidFill>
                <a:srgbClr val="000000"/>
              </a:solidFill>
              <a:latin typeface="Arial" charset="0"/>
              <a:ea typeface="ＭＳ Ｐゴシック" charset="0"/>
              <a:cs typeface="ＭＳ Ｐゴシック" charset="0"/>
            </a:endParaRPr>
          </a:p>
          <a:p>
            <a:pPr>
              <a:defRPr/>
            </a:pPr>
            <a:endParaRPr lang="en-US" sz="900" b="1" dirty="0">
              <a:solidFill>
                <a:srgbClr val="000000"/>
              </a:solidFill>
              <a:latin typeface="Arial" charset="0"/>
              <a:ea typeface="ＭＳ Ｐゴシック" charset="0"/>
              <a:cs typeface="ＭＳ Ｐゴシック" charset="0"/>
            </a:endParaRPr>
          </a:p>
          <a:p>
            <a:pPr algn="l">
              <a:defRPr/>
            </a:pPr>
            <a:r>
              <a:rPr lang="en-US" sz="3200" b="1" dirty="0">
                <a:solidFill>
                  <a:srgbClr val="000000"/>
                </a:solidFill>
                <a:latin typeface="Arial" charset="0"/>
                <a:ea typeface="ＭＳ Ｐゴシック" charset="0"/>
                <a:cs typeface="ＭＳ Ｐゴシック" charset="0"/>
              </a:rPr>
              <a:t>Has $300,000</a:t>
            </a:r>
          </a:p>
          <a:p>
            <a:pPr algn="l">
              <a:defRPr/>
            </a:pPr>
            <a:r>
              <a:rPr lang="en-US" sz="3200" b="1" dirty="0" smtClean="0">
                <a:solidFill>
                  <a:srgbClr val="000000"/>
                </a:solidFill>
                <a:latin typeface="Arial" charset="0"/>
                <a:ea typeface="ＭＳ Ｐゴシック" charset="0"/>
                <a:cs typeface="ＭＳ Ｐゴシック" charset="0"/>
              </a:rPr>
              <a:t>Had $200,000</a:t>
            </a:r>
            <a:endParaRPr lang="en-US" sz="3200" b="1" dirty="0">
              <a:solidFill>
                <a:srgbClr val="00000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938151" y="3796991"/>
            <a:ext cx="2916193"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David</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smtClean="0">
                <a:solidFill>
                  <a:srgbClr val="000000"/>
                </a:solidFill>
                <a:latin typeface="Arial" charset="0"/>
                <a:ea typeface="ＭＳ Ｐゴシック" charset="0"/>
                <a:cs typeface="ＭＳ Ｐゴシック" charset="0"/>
              </a:rPr>
              <a:t>Has $500,000</a:t>
            </a:r>
          </a:p>
          <a:p>
            <a:pPr algn="l">
              <a:defRPr/>
            </a:pPr>
            <a:r>
              <a:rPr lang="en-US" sz="3200" b="1" dirty="0" smtClean="0">
                <a:solidFill>
                  <a:srgbClr val="000000"/>
                </a:solidFill>
                <a:latin typeface="Arial" charset="0"/>
                <a:ea typeface="ＭＳ Ｐゴシック" charset="0"/>
                <a:cs typeface="ＭＳ Ｐゴシック" charset="0"/>
              </a:rPr>
              <a:t>Had $500,000</a:t>
            </a:r>
            <a:endParaRPr lang="en-US" sz="3200" b="1" dirty="0">
              <a:solidFill>
                <a:srgbClr val="000000"/>
              </a:solidFill>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18753" y="3796991"/>
            <a:ext cx="3446069"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latin typeface="Arial" charset="0"/>
                <a:ea typeface="ＭＳ Ｐゴシック" charset="0"/>
                <a:cs typeface="ＭＳ Ｐゴシック" charset="0"/>
              </a:rPr>
              <a:t>Barry</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smtClean="0">
                <a:solidFill>
                  <a:srgbClr val="000000"/>
                </a:solidFill>
                <a:latin typeface="Arial" charset="0"/>
                <a:ea typeface="ＭＳ Ｐゴシック" charset="0"/>
                <a:cs typeface="ＭＳ Ｐゴシック" charset="0"/>
              </a:rPr>
              <a:t>Has $1,000,000</a:t>
            </a:r>
          </a:p>
          <a:p>
            <a:pPr algn="l">
              <a:defRPr/>
            </a:pPr>
            <a:r>
              <a:rPr lang="en-US" sz="3200" b="1" dirty="0" smtClean="0">
                <a:solidFill>
                  <a:srgbClr val="000000"/>
                </a:solidFill>
                <a:latin typeface="Arial" charset="0"/>
                <a:ea typeface="ＭＳ Ｐゴシック" charset="0"/>
                <a:cs typeface="ＭＳ Ｐゴシック" charset="0"/>
              </a:rPr>
              <a:t>Had $2,000,000</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45255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30936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9992" y="368300"/>
            <a:ext cx="6384008" cy="1080120"/>
          </a:xfrm>
          <a:effectLst/>
          <a:extLst/>
        </p:spPr>
        <p:txBody>
          <a:bodyPr/>
          <a:lstStyle/>
          <a:p>
            <a:pPr>
              <a:defRPr/>
            </a:pPr>
            <a:r>
              <a:rPr lang="en-US" sz="3200" b="1" dirty="0" smtClean="0">
                <a:solidFill>
                  <a:srgbClr val="000000"/>
                </a:solidFill>
                <a:effectLst/>
                <a:latin typeface="Arial" charset="0"/>
                <a:ea typeface="ＭＳ Ｐゴシック" charset="0"/>
                <a:cs typeface="ＭＳ Ｐゴシック" charset="0"/>
              </a:rPr>
              <a:t>If money brought happiness, then the rich would have…</a:t>
            </a:r>
            <a:endParaRPr lang="en-US" sz="32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3663706" y="1733961"/>
            <a:ext cx="5480294"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268288" lvl="3" indent="-268288" defTabSz="914400" eaLnBrk="0" fontAlgn="base" hangingPunct="0">
              <a:spcBef>
                <a:spcPct val="0"/>
              </a:spcBef>
              <a:spcAft>
                <a:spcPct val="0"/>
              </a:spcAft>
              <a:buFont typeface="Arial"/>
              <a:buChar char="•"/>
            </a:pPr>
            <a:r>
              <a:rPr lang="en-US" sz="2800" b="1" dirty="0" smtClean="0">
                <a:solidFill>
                  <a:srgbClr val="000000"/>
                </a:solidFill>
                <a:latin typeface="Arial"/>
                <a:cs typeface="Arial"/>
              </a:rPr>
              <a:t>more </a:t>
            </a:r>
            <a:r>
              <a:rPr lang="en-US" sz="2800" b="1" dirty="0">
                <a:solidFill>
                  <a:srgbClr val="000000"/>
                </a:solidFill>
                <a:latin typeface="Arial"/>
                <a:cs typeface="Arial"/>
              </a:rPr>
              <a:t>genuine friendships</a:t>
            </a:r>
          </a:p>
          <a:p>
            <a:pPr marL="268288" lvl="3" indent="-268288" defTabSz="914400" eaLnBrk="0" fontAlgn="base" hangingPunct="0">
              <a:spcBef>
                <a:spcPct val="0"/>
              </a:spcBef>
              <a:spcAft>
                <a:spcPct val="0"/>
              </a:spcAft>
              <a:buFont typeface="Arial"/>
              <a:buChar char="•"/>
            </a:pPr>
            <a:r>
              <a:rPr lang="en-US" sz="2800" b="1" dirty="0" smtClean="0">
                <a:solidFill>
                  <a:srgbClr val="000000"/>
                </a:solidFill>
                <a:latin typeface="Arial"/>
                <a:cs typeface="Arial"/>
              </a:rPr>
              <a:t>a </a:t>
            </a:r>
            <a:r>
              <a:rPr lang="en-US" sz="2800" b="1" dirty="0">
                <a:solidFill>
                  <a:srgbClr val="000000"/>
                </a:solidFill>
                <a:latin typeface="Arial"/>
                <a:cs typeface="Arial"/>
              </a:rPr>
              <a:t>lower divorce rate</a:t>
            </a:r>
          </a:p>
          <a:p>
            <a:pPr marL="268288" lvl="3" indent="-268288" defTabSz="914400" eaLnBrk="0" fontAlgn="base" hangingPunct="0">
              <a:spcBef>
                <a:spcPct val="0"/>
              </a:spcBef>
              <a:spcAft>
                <a:spcPct val="0"/>
              </a:spcAft>
              <a:buFont typeface="Arial"/>
              <a:buChar char="•"/>
            </a:pPr>
            <a:r>
              <a:rPr lang="en-US" sz="2800" b="1" dirty="0">
                <a:solidFill>
                  <a:srgbClr val="000000"/>
                </a:solidFill>
                <a:latin typeface="Arial"/>
                <a:cs typeface="Arial"/>
              </a:rPr>
              <a:t>more genuine smiles </a:t>
            </a:r>
            <a:endParaRPr lang="en-US" sz="2800" b="1" dirty="0" smtClean="0">
              <a:solidFill>
                <a:srgbClr val="000000"/>
              </a:solidFill>
              <a:latin typeface="Arial"/>
              <a:cs typeface="Arial"/>
            </a:endParaRPr>
          </a:p>
          <a:p>
            <a:pPr marL="268288" lvl="3" indent="-268288" defTabSz="914400" eaLnBrk="0" fontAlgn="base" hangingPunct="0">
              <a:spcBef>
                <a:spcPct val="0"/>
              </a:spcBef>
              <a:spcAft>
                <a:spcPct val="0"/>
              </a:spcAft>
              <a:buFont typeface="Arial"/>
              <a:buChar char="•"/>
            </a:pPr>
            <a:r>
              <a:rPr lang="en-US" sz="2800" b="1" dirty="0">
                <a:solidFill>
                  <a:srgbClr val="000000"/>
                </a:solidFill>
                <a:latin typeface="Arial"/>
                <a:cs typeface="Arial"/>
              </a:rPr>
              <a:t>m</a:t>
            </a:r>
            <a:r>
              <a:rPr lang="en-US" sz="2800" b="1" dirty="0" smtClean="0">
                <a:solidFill>
                  <a:srgbClr val="000000"/>
                </a:solidFill>
                <a:latin typeface="Arial"/>
                <a:cs typeface="Arial"/>
              </a:rPr>
              <a:t>ore laughter</a:t>
            </a:r>
            <a:endParaRPr lang="en-US" sz="2800" b="1" dirty="0">
              <a:solidFill>
                <a:srgbClr val="000000"/>
              </a:solidFill>
              <a:latin typeface="Arial"/>
              <a:cs typeface="Arial"/>
            </a:endParaRPr>
          </a:p>
          <a:p>
            <a:pPr marL="268288" lvl="3" indent="-268288" defTabSz="914400" eaLnBrk="0" fontAlgn="base" hangingPunct="0">
              <a:spcBef>
                <a:spcPct val="0"/>
              </a:spcBef>
              <a:spcAft>
                <a:spcPct val="0"/>
              </a:spcAft>
              <a:buFont typeface="Arial"/>
              <a:buChar char="•"/>
            </a:pPr>
            <a:r>
              <a:rPr lang="en-US" sz="2800" b="1" dirty="0">
                <a:solidFill>
                  <a:srgbClr val="000000"/>
                </a:solidFill>
                <a:latin typeface="Arial"/>
                <a:cs typeface="Arial"/>
              </a:rPr>
              <a:t>more leisure time to enjoy life</a:t>
            </a:r>
          </a:p>
          <a:p>
            <a:pPr marL="268288" lvl="3" indent="-268288" defTabSz="914400" eaLnBrk="0" fontAlgn="base" hangingPunct="0">
              <a:spcBef>
                <a:spcPct val="0"/>
              </a:spcBef>
              <a:spcAft>
                <a:spcPct val="0"/>
              </a:spcAft>
              <a:buFont typeface="Arial"/>
              <a:buChar char="•"/>
            </a:pPr>
            <a:r>
              <a:rPr lang="en-US" sz="2800" b="1" dirty="0">
                <a:solidFill>
                  <a:srgbClr val="000000"/>
                </a:solidFill>
                <a:latin typeface="Arial"/>
                <a:cs typeface="Arial"/>
              </a:rPr>
              <a:t>more purpose and direction in </a:t>
            </a:r>
            <a:r>
              <a:rPr lang="en-US" sz="2800" b="1" dirty="0" smtClean="0">
                <a:solidFill>
                  <a:srgbClr val="000000"/>
                </a:solidFill>
                <a:latin typeface="Arial"/>
                <a:cs typeface="Arial"/>
              </a:rPr>
              <a:t>life</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14165794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0357">
                                            <p:txEl>
                                              <p:pRg st="0" end="0"/>
                                            </p:txEl>
                                          </p:spTgt>
                                        </p:tgtEl>
                                        <p:attrNameLst>
                                          <p:attrName>style.visibility</p:attrName>
                                        </p:attrNameLst>
                                      </p:cBhvr>
                                      <p:to>
                                        <p:strVal val="visible"/>
                                      </p:to>
                                    </p:set>
                                    <p:anim calcmode="lin" valueType="num">
                                      <p:cBhvr additive="base">
                                        <p:cTn id="7" dur="500"/>
                                        <p:tgtEl>
                                          <p:spTgt spid="10035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035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 calcmode="lin" valueType="num">
                                      <p:cBhvr additive="base">
                                        <p:cTn id="13" dur="500"/>
                                        <p:tgtEl>
                                          <p:spTgt spid="10035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035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0357">
                                            <p:txEl>
                                              <p:pRg st="2" end="2"/>
                                            </p:txEl>
                                          </p:spTgt>
                                        </p:tgtEl>
                                        <p:attrNameLst>
                                          <p:attrName>style.visibility</p:attrName>
                                        </p:attrNameLst>
                                      </p:cBhvr>
                                      <p:to>
                                        <p:strVal val="visible"/>
                                      </p:to>
                                    </p:set>
                                    <p:anim calcmode="lin" valueType="num">
                                      <p:cBhvr additive="base">
                                        <p:cTn id="19" dur="500"/>
                                        <p:tgtEl>
                                          <p:spTgt spid="10035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03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 calcmode="lin" valueType="num">
                                      <p:cBhvr additive="base">
                                        <p:cTn id="25" dur="500"/>
                                        <p:tgtEl>
                                          <p:spTgt spid="10035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035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0357">
                                            <p:txEl>
                                              <p:pRg st="4" end="4"/>
                                            </p:txEl>
                                          </p:spTgt>
                                        </p:tgtEl>
                                        <p:attrNameLst>
                                          <p:attrName>style.visibility</p:attrName>
                                        </p:attrNameLst>
                                      </p:cBhvr>
                                      <p:to>
                                        <p:strVal val="visible"/>
                                      </p:to>
                                    </p:set>
                                    <p:anim calcmode="lin" valueType="num">
                                      <p:cBhvr additive="base">
                                        <p:cTn id="31" dur="500"/>
                                        <p:tgtEl>
                                          <p:spTgt spid="100357">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03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 calcmode="lin" valueType="num">
                                      <p:cBhvr additive="base">
                                        <p:cTn id="37" dur="500"/>
                                        <p:tgtEl>
                                          <p:spTgt spid="100357">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03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What should be our view of money?</a:t>
            </a:r>
          </a:p>
        </p:txBody>
      </p:sp>
    </p:spTree>
    <p:extLst>
      <p:ext uri="{BB962C8B-B14F-4D97-AF65-F5344CB8AC3E}">
        <p14:creationId xmlns:p14="http://schemas.microsoft.com/office/powerpoint/2010/main" val="3980484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6272" y="-42182"/>
            <a:ext cx="7828393" cy="693595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26272" y="4194598"/>
            <a:ext cx="7828393" cy="935846"/>
          </a:xfrm>
          <a:solidFill>
            <a:schemeClr val="bg1"/>
          </a:solidFill>
          <a:effectLst/>
          <a:extLst/>
        </p:spPr>
        <p:txBody>
          <a:bodyPr/>
          <a:lstStyle/>
          <a:p>
            <a:pPr>
              <a:defRPr/>
            </a:pPr>
            <a:r>
              <a:rPr lang="en-US" sz="6000" b="1" dirty="0" smtClean="0">
                <a:solidFill>
                  <a:schemeClr val="accent6">
                    <a:lumMod val="75000"/>
                  </a:schemeClr>
                </a:solidFill>
              </a:rPr>
              <a:t>MONEY MATTERS</a:t>
            </a:r>
            <a:endParaRPr lang="en-US" sz="6000" b="1" dirty="0">
              <a:solidFill>
                <a:schemeClr val="accent6">
                  <a:lumMod val="75000"/>
                </a:schemeClr>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8504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450" y="0"/>
            <a:ext cx="91614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450" y="4625753"/>
            <a:ext cx="9036496" cy="2232247"/>
          </a:xfrm>
          <a:effectLst>
            <a:outerShdw blurRad="63500" dist="35921" dir="2700000" algn="ctr" rotWithShape="0">
              <a:schemeClr val="tx2">
                <a:alpha val="74998"/>
              </a:schemeClr>
            </a:outerShdw>
          </a:effectLst>
          <a:extLst/>
        </p:spPr>
        <p:txBody>
          <a:bodyPr/>
          <a:lstStyle/>
          <a:p>
            <a:pPr>
              <a:defRPr/>
            </a:pPr>
            <a:r>
              <a:rPr lang="en-US" sz="6000" b="1" dirty="0" smtClean="0">
                <a:effectLst>
                  <a:glow rad="127000">
                    <a:schemeClr val="tx1"/>
                  </a:glow>
                </a:effectLst>
                <a:latin typeface="Arial" charset="0"/>
                <a:ea typeface="ＭＳ Ｐゴシック" charset="0"/>
                <a:cs typeface="ＭＳ Ｐゴシック" charset="0"/>
              </a:rPr>
              <a:t>Solomon on Money in Ecclesiastes </a:t>
            </a:r>
            <a:r>
              <a:rPr lang="en-US" sz="6000" b="1" dirty="0">
                <a:effectLst>
                  <a:glow rad="127000">
                    <a:schemeClr val="tx1"/>
                  </a:glow>
                </a:effectLst>
                <a:latin typeface="Arial" charset="0"/>
                <a:ea typeface="ＭＳ Ｐゴシック" charset="0"/>
                <a:cs typeface="ＭＳ Ｐゴシック" charset="0"/>
              </a:rPr>
              <a:t>5:8–6:</a:t>
            </a:r>
            <a:r>
              <a:rPr lang="en-US" sz="6000" b="1" dirty="0" smtClean="0">
                <a:effectLst>
                  <a:glow rad="127000">
                    <a:schemeClr val="tx1"/>
                  </a:glow>
                </a:effectLst>
                <a:latin typeface="Arial" charset="0"/>
                <a:ea typeface="ＭＳ Ｐゴシック" charset="0"/>
                <a:cs typeface="ＭＳ Ｐゴシック" charset="0"/>
              </a:rPr>
              <a:t>9</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2457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Don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be surprised that some corrupt officials </a:t>
            </a:r>
            <a:r>
              <a:rPr lang="en-US" sz="4800" b="1" dirty="0">
                <a:solidFill>
                  <a:srgbClr val="FFFF00"/>
                </a:solidFill>
                <a:effectLst>
                  <a:glow rad="127000">
                    <a:schemeClr val="tx1"/>
                  </a:glow>
                </a:effectLst>
                <a:latin typeface="Arial" charset="0"/>
                <a:ea typeface="ＭＳ Ｐゴシック" charset="0"/>
                <a:cs typeface="ＭＳ Ｐゴシック" charset="0"/>
              </a:rPr>
              <a:t>hoard</a:t>
            </a:r>
            <a:r>
              <a:rPr lang="en-US" sz="4800" b="1" dirty="0">
                <a:effectLst>
                  <a:glow rad="127000">
                    <a:schemeClr val="tx1"/>
                  </a:glow>
                </a:effectLst>
                <a:latin typeface="Arial" charset="0"/>
                <a:ea typeface="ＭＳ Ｐゴシック" charset="0"/>
                <a:cs typeface="ＭＳ Ｐゴシック" charset="0"/>
              </a:rPr>
              <a:t> wealth (5:8-9).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9184834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5732" y="4560508"/>
            <a:ext cx="8750300" cy="1301626"/>
          </a:xfrm>
          <a:effectLst/>
          <a:extLst/>
        </p:spPr>
        <p:txBody>
          <a:bodyPr/>
          <a:lstStyle/>
          <a:p>
            <a:pPr marL="539750" indent="-539750" algn="l">
              <a:defRPr/>
            </a:pPr>
            <a:r>
              <a:rPr lang="en-US" sz="2800" b="1" dirty="0" smtClean="0">
                <a:solidFill>
                  <a:srgbClr val="000000"/>
                </a:solidFill>
                <a:latin typeface="Arial" charset="0"/>
                <a:ea typeface="ＭＳ Ｐゴシック" charset="0"/>
                <a:cs typeface="ＭＳ Ｐゴシック" charset="0"/>
              </a:rPr>
              <a:t>A.	Oppression </a:t>
            </a:r>
            <a:r>
              <a:rPr lang="en-US" sz="2800" b="1" dirty="0">
                <a:solidFill>
                  <a:srgbClr val="000000"/>
                </a:solidFill>
                <a:latin typeface="Arial" charset="0"/>
                <a:ea typeface="ＭＳ Ｐゴシック" charset="0"/>
                <a:cs typeface="ＭＳ Ｐゴシック" charset="0"/>
              </a:rPr>
              <a:t>and denial of justice and righteousness </a:t>
            </a:r>
            <a:r>
              <a:rPr lang="en-US" sz="2800" b="1" dirty="0" err="1" smtClean="0">
                <a:solidFill>
                  <a:srgbClr val="000000"/>
                </a:solidFill>
                <a:latin typeface="Arial" charset="0"/>
                <a:ea typeface="ＭＳ Ｐゴシック" charset="0"/>
                <a:cs typeface="ＭＳ Ｐゴシック" charset="0"/>
              </a:rPr>
              <a:t>shouldn</a:t>
            </a:r>
            <a:r>
              <a:rPr lang="uk-UA" sz="2800" b="1" dirty="0" smtClean="0">
                <a:solidFill>
                  <a:srgbClr val="000000"/>
                </a:solidFill>
                <a:latin typeface="Arial" charset="0"/>
                <a:ea typeface="ＭＳ Ｐゴシック" charset="0"/>
                <a:cs typeface="ＭＳ Ｐゴシック" charset="0"/>
              </a:rPr>
              <a:t>'</a:t>
            </a:r>
            <a:r>
              <a:rPr lang="en-US" sz="2800" b="1" dirty="0" smtClean="0">
                <a:solidFill>
                  <a:srgbClr val="000000"/>
                </a:solidFill>
                <a:latin typeface="Arial" charset="0"/>
                <a:ea typeface="ＭＳ Ｐゴシック" charset="0"/>
                <a:cs typeface="ＭＳ Ｐゴシック" charset="0"/>
              </a:rPr>
              <a:t>t </a:t>
            </a:r>
            <a:r>
              <a:rPr lang="en-US" sz="2800" b="1" dirty="0">
                <a:solidFill>
                  <a:srgbClr val="000000"/>
                </a:solidFill>
                <a:latin typeface="Arial" charset="0"/>
                <a:ea typeface="ＭＳ Ｐゴシック" charset="0"/>
                <a:cs typeface="ＭＳ Ｐゴシック" charset="0"/>
              </a:rPr>
              <a:t>be surprising (5:8a</a:t>
            </a:r>
            <a:r>
              <a:rPr lang="en-US" sz="2800" b="1" dirty="0" smtClean="0">
                <a:solidFill>
                  <a:srgbClr val="000000"/>
                </a:solidFill>
                <a:latin typeface="Arial" charset="0"/>
                <a:ea typeface="ＭＳ Ｐゴシック" charset="0"/>
                <a:cs typeface="ＭＳ Ｐゴシック" charset="0"/>
              </a:rPr>
              <a:t>). </a:t>
            </a:r>
            <a:endParaRPr lang="en-US" sz="2800" b="1" dirty="0">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0"/>
            <a:ext cx="8750300" cy="4699000"/>
          </a:xfrm>
          <a:prstGeom prst="rect">
            <a:avLst/>
          </a:prstGeom>
        </p:spPr>
      </p:pic>
      <p:sp>
        <p:nvSpPr>
          <p:cNvPr id="7" name="Rectangle 2"/>
          <p:cNvSpPr txBox="1">
            <a:spLocks noChangeArrowheads="1"/>
          </p:cNvSpPr>
          <p:nvPr/>
        </p:nvSpPr>
        <p:spPr bwMode="auto">
          <a:xfrm>
            <a:off x="295732" y="5556374"/>
            <a:ext cx="8568002" cy="1301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539750" indent="-53975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	</a:t>
            </a:r>
            <a:r>
              <a:rPr lang="en-US" dirty="0" smtClean="0"/>
              <a:t>Extortion </a:t>
            </a:r>
            <a:r>
              <a:rPr lang="en-US" dirty="0"/>
              <a:t>and greed occur at all levels of government, including the top (5:8b-9).</a:t>
            </a:r>
          </a:p>
        </p:txBody>
      </p:sp>
    </p:spTree>
    <p:extLst>
      <p:ext uri="{BB962C8B-B14F-4D97-AF65-F5344CB8AC3E}">
        <p14:creationId xmlns:p14="http://schemas.microsoft.com/office/powerpoint/2010/main" val="201102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rabic Symbol to Persecute Christia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70022" cy="4570022"/>
          </a:xfrm>
          <a:prstGeom prst="rect">
            <a:avLst/>
          </a:prstGeom>
        </p:spPr>
      </p:pic>
      <p:sp>
        <p:nvSpPr>
          <p:cNvPr id="3" name="Title 2"/>
          <p:cNvSpPr>
            <a:spLocks noGrp="1"/>
          </p:cNvSpPr>
          <p:nvPr>
            <p:ph type="title"/>
          </p:nvPr>
        </p:nvSpPr>
        <p:spPr>
          <a:xfrm>
            <a:off x="3732719" y="274638"/>
            <a:ext cx="4954081" cy="6184506"/>
          </a:xfrm>
        </p:spPr>
        <p:txBody>
          <a:bodyPr>
            <a:normAutofit/>
          </a:bodyPr>
          <a:lstStyle/>
          <a:p>
            <a:r>
              <a:rPr lang="en-US" dirty="0" smtClean="0">
                <a:solidFill>
                  <a:srgbClr val="FFFFFF"/>
                </a:solidFill>
              </a:rPr>
              <a:t>Arabic letter </a:t>
            </a:r>
            <a:r>
              <a:rPr lang="ru-RU" dirty="0" smtClean="0">
                <a:solidFill>
                  <a:srgbClr val="FFFFFF"/>
                </a:solidFill>
              </a:rPr>
              <a:t>"</a:t>
            </a:r>
            <a:r>
              <a:rPr lang="en-US" dirty="0" smtClean="0">
                <a:solidFill>
                  <a:srgbClr val="FFFFFF"/>
                </a:solidFill>
              </a:rPr>
              <a:t>N</a:t>
            </a:r>
            <a:r>
              <a:rPr lang="ru-RU" dirty="0" smtClean="0">
                <a:solidFill>
                  <a:srgbClr val="FFFFFF"/>
                </a:solidFill>
              </a:rPr>
              <a:t>"</a:t>
            </a:r>
            <a:r>
              <a:rPr lang="en-US" dirty="0" smtClean="0">
                <a:solidFill>
                  <a:srgbClr val="FFFFFF"/>
                </a:solidFill>
              </a:rPr>
              <a:t> painted on the houses of Christians (marking them for destruction), which is the first letter of the word </a:t>
            </a:r>
            <a:r>
              <a:rPr lang="ru-RU" dirty="0" smtClean="0">
                <a:solidFill>
                  <a:srgbClr val="FFFFFF"/>
                </a:solidFill>
              </a:rPr>
              <a:t>"</a:t>
            </a:r>
            <a:r>
              <a:rPr lang="en-US" dirty="0" smtClean="0">
                <a:solidFill>
                  <a:srgbClr val="FFFFFF"/>
                </a:solidFill>
              </a:rPr>
              <a:t>Christian.</a:t>
            </a:r>
            <a:r>
              <a:rPr lang="ru-RU"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91389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2745" cy="6114050"/>
          </a:xfrm>
          <a:prstGeom prst="rect">
            <a:avLst/>
          </a:prstGeom>
        </p:spPr>
      </p:pic>
      <p:sp>
        <p:nvSpPr>
          <p:cNvPr id="900098" name="Rectangle 2"/>
          <p:cNvSpPr>
            <a:spLocks noGrp="1" noChangeArrowheads="1"/>
          </p:cNvSpPr>
          <p:nvPr>
            <p:ph type="ctrTitle"/>
          </p:nvPr>
        </p:nvSpPr>
        <p:spPr>
          <a:xfrm>
            <a:off x="0" y="6025439"/>
            <a:ext cx="9144000" cy="847998"/>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Can money buy happiness?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7566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732719" y="274638"/>
            <a:ext cx="4954081" cy="6184506"/>
          </a:xfrm>
        </p:spPr>
        <p:txBody>
          <a:bodyPr>
            <a:normAutofit/>
          </a:bodyPr>
          <a:lstStyle/>
          <a:p>
            <a:r>
              <a:rPr lang="en-US" dirty="0" smtClean="0">
                <a:solidFill>
                  <a:srgbClr val="FFFFFF"/>
                </a:solidFill>
              </a:rPr>
              <a:t>Map</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0" y="-1"/>
            <a:ext cx="6350206" cy="5544583"/>
          </a:xfrm>
          <a:prstGeom prst="rect">
            <a:avLst/>
          </a:prstGeom>
        </p:spPr>
      </p:pic>
      <p:pic>
        <p:nvPicPr>
          <p:cNvPr id="5" name="Picture 4"/>
          <p:cNvPicPr>
            <a:picLocks noChangeAspect="1"/>
          </p:cNvPicPr>
          <p:nvPr/>
        </p:nvPicPr>
        <p:blipFill>
          <a:blip r:embed="rId3"/>
          <a:stretch>
            <a:fillRect/>
          </a:stretch>
        </p:blipFill>
        <p:spPr>
          <a:xfrm>
            <a:off x="4331373" y="2658922"/>
            <a:ext cx="4812626" cy="4148306"/>
          </a:xfrm>
          <a:prstGeom prst="rect">
            <a:avLst/>
          </a:prstGeom>
        </p:spPr>
      </p:pic>
    </p:spTree>
    <p:extLst>
      <p:ext uri="{BB962C8B-B14F-4D97-AF65-F5344CB8AC3E}">
        <p14:creationId xmlns:p14="http://schemas.microsoft.com/office/powerpoint/2010/main" val="187390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a:t>
            </a:r>
            <a:r>
              <a:rPr lang="en-US" sz="4000" b="1" dirty="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be surprised that some corrupt officials </a:t>
            </a:r>
            <a:r>
              <a:rPr lang="en-US" sz="4000" b="1" dirty="0">
                <a:solidFill>
                  <a:srgbClr val="FFFF00"/>
                </a:solidFill>
                <a:effectLst>
                  <a:glow rad="127000">
                    <a:schemeClr val="tx1"/>
                  </a:glow>
                </a:effectLst>
                <a:latin typeface="Arial" charset="0"/>
                <a:ea typeface="ＭＳ Ｐゴシック" charset="0"/>
                <a:cs typeface="ＭＳ Ｐゴシック" charset="0"/>
              </a:rPr>
              <a:t>hoard</a:t>
            </a:r>
            <a:r>
              <a:rPr lang="en-US" sz="4000" b="1" dirty="0">
                <a:effectLst>
                  <a:glow rad="127000">
                    <a:schemeClr val="tx1"/>
                  </a:glow>
                </a:effectLst>
                <a:latin typeface="Arial" charset="0"/>
                <a:ea typeface="ＭＳ Ｐゴシック" charset="0"/>
                <a:cs typeface="ＭＳ Ｐゴシック" charset="0"/>
              </a:rPr>
              <a:t> wealth (5:8-9).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656270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marL="712788" indent="-712788" algn="l">
              <a:defRPr/>
            </a:pPr>
            <a:r>
              <a:rPr lang="en-US" sz="5400" b="1" dirty="0" smtClean="0">
                <a:solidFill>
                  <a:srgbClr val="000000"/>
                </a:solidFill>
                <a:effectLst/>
                <a:latin typeface="Arial" charset="0"/>
                <a:ea typeface="ＭＳ Ｐゴシック" charset="0"/>
                <a:cs typeface="ＭＳ Ｐゴシック" charset="0"/>
              </a:rPr>
              <a:t>II</a:t>
            </a:r>
            <a:r>
              <a:rPr lang="en-US" sz="5400" b="1" dirty="0">
                <a:solidFill>
                  <a:srgbClr val="000000"/>
                </a:solidFill>
                <a:latin typeface="Arial" charset="0"/>
                <a:ea typeface="ＭＳ Ｐゴシック" charset="0"/>
                <a:cs typeface="ＭＳ Ｐゴシック" charset="0"/>
              </a:rPr>
              <a:t>. Materialism has many </a:t>
            </a:r>
            <a:r>
              <a:rPr lang="en-US" sz="5400" b="1" dirty="0">
                <a:solidFill>
                  <a:srgbClr val="FF0000"/>
                </a:solidFill>
                <a:latin typeface="Arial" charset="0"/>
                <a:ea typeface="ＭＳ Ｐゴシック" charset="0"/>
                <a:cs typeface="ＭＳ Ｐゴシック" charset="0"/>
              </a:rPr>
              <a:t>sad</a:t>
            </a:r>
            <a:r>
              <a:rPr lang="en-US" sz="5400" b="1" dirty="0">
                <a:solidFill>
                  <a:srgbClr val="000000"/>
                </a:solidFill>
                <a:latin typeface="Arial" charset="0"/>
                <a:ea typeface="ＭＳ Ｐゴシック" charset="0"/>
                <a:cs typeface="ＭＳ Ｐゴシック" charset="0"/>
              </a:rPr>
              <a:t> results (5:10-17) </a:t>
            </a:r>
            <a:endParaRPr lang="en-US" sz="54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708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10" y="0"/>
            <a:ext cx="9153110" cy="30353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316" y="3513802"/>
            <a:ext cx="9036496" cy="3200690"/>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Dissatisfaction:</a:t>
            </a:r>
            <a:br>
              <a:rPr lang="en-US" sz="4000" b="1" dirty="0" smtClean="0">
                <a:effectLst>
                  <a:glow rad="127000">
                    <a:schemeClr val="tx1"/>
                  </a:glow>
                </a:effectLst>
                <a:latin typeface="Arial" charset="0"/>
                <a:ea typeface="ＭＳ Ｐゴシック" charset="0"/>
                <a:cs typeface="ＭＳ Ｐゴシック" charset="0"/>
              </a:rPr>
            </a:b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Those </a:t>
            </a:r>
            <a:r>
              <a:rPr lang="en-US" sz="4000" b="1" dirty="0">
                <a:effectLst>
                  <a:glow rad="127000">
                    <a:schemeClr val="tx1"/>
                  </a:glow>
                </a:effectLst>
                <a:latin typeface="Arial" charset="0"/>
                <a:ea typeface="ＭＳ Ｐゴシック" charset="0"/>
                <a:cs typeface="ＭＳ Ｐゴシック" charset="0"/>
              </a:rPr>
              <a:t>who love money will never have enough. How meaningless to think that wealth brings true happiness</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(5:10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2989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00098" name="Rectangle 2"/>
          <p:cNvSpPr>
            <a:spLocks noGrp="1" noChangeArrowheads="1"/>
          </p:cNvSpPr>
          <p:nvPr>
            <p:ph type="ctrTitle"/>
          </p:nvPr>
        </p:nvSpPr>
        <p:spPr>
          <a:xfrm>
            <a:off x="0" y="5705578"/>
            <a:ext cx="9144000" cy="103494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Marital Strife</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0022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547"/>
            <a:ext cx="9174687" cy="6101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07" y="6092620"/>
            <a:ext cx="9144001" cy="744571"/>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Be compatible regarding money!</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602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61703"/>
            <a:ext cx="9144000" cy="2879666"/>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Higher Expenses:</a:t>
            </a:r>
            <a:br>
              <a:rPr lang="en-US" sz="3600" b="1" dirty="0" smtClean="0">
                <a:effectLst>
                  <a:glow rad="127000">
                    <a:schemeClr val="tx1"/>
                  </a:glow>
                </a:effectLst>
                <a:latin typeface="Arial" charset="0"/>
                <a:ea typeface="ＭＳ Ｐゴシック" charset="0"/>
                <a:cs typeface="ＭＳ Ｐゴシック" charset="0"/>
              </a:rPr>
            </a:b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more you have, the more people come to help you spend </a:t>
            </a:r>
            <a:r>
              <a:rPr lang="en-US" sz="3600" b="1" dirty="0" smtClean="0">
                <a:effectLst>
                  <a:glow rad="127000">
                    <a:schemeClr val="tx1"/>
                  </a:glow>
                </a:effectLst>
                <a:latin typeface="Arial" charset="0"/>
                <a:ea typeface="ＭＳ Ｐゴシック" charset="0"/>
                <a:cs typeface="ＭＳ Ｐゴシック" charset="0"/>
              </a:rPr>
              <a:t>it…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(5:11a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0603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861703"/>
            <a:ext cx="9144000" cy="2879666"/>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more you have, the more people come to help you spend </a:t>
            </a:r>
            <a:r>
              <a:rPr lang="en-US" sz="3600" b="1" dirty="0" smtClean="0">
                <a:effectLst>
                  <a:glow rad="127000">
                    <a:schemeClr val="tx1"/>
                  </a:glow>
                </a:effectLst>
                <a:latin typeface="Arial" charset="0"/>
                <a:ea typeface="ＭＳ Ｐゴシック" charset="0"/>
                <a:cs typeface="ＭＳ Ｐゴシック" charset="0"/>
              </a:rPr>
              <a:t>it…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(5:11a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
            <a:ext cx="9144000" cy="68294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
        <p:nvSpPr>
          <p:cNvPr id="7" name="TextBox 6"/>
          <p:cNvSpPr txBox="1"/>
          <p:nvPr/>
        </p:nvSpPr>
        <p:spPr>
          <a:xfrm>
            <a:off x="0" y="1087253"/>
            <a:ext cx="9109313" cy="707886"/>
          </a:xfrm>
          <a:prstGeom prst="rect">
            <a:avLst/>
          </a:prstGeom>
          <a:solidFill>
            <a:schemeClr val="bg1"/>
          </a:solidFill>
        </p:spPr>
        <p:txBody>
          <a:bodyPr wrap="square" rtlCol="0">
            <a:spAutoFit/>
          </a:bodyPr>
          <a:lstStyle/>
          <a:p>
            <a:pPr algn="ctr"/>
            <a:r>
              <a:rPr lang="en-US" sz="4000" b="1" dirty="0" smtClean="0">
                <a:ln w="1905"/>
                <a:solidFill>
                  <a:srgbClr val="000000"/>
                </a:solidFill>
                <a:effectLst>
                  <a:innerShdw blurRad="69850" dist="43180" dir="5400000">
                    <a:srgbClr val="000000">
                      <a:alpha val="65000"/>
                    </a:srgbClr>
                  </a:innerShdw>
                </a:effectLst>
                <a:latin typeface="Arial"/>
                <a:cs typeface="Arial"/>
              </a:rPr>
              <a:t>That moment when your friends</a:t>
            </a:r>
            <a:endParaRPr lang="en-US" sz="4000" b="1" dirty="0">
              <a:ln w="1905"/>
              <a:solidFill>
                <a:srgbClr val="000000"/>
              </a:solidFill>
              <a:effectLst>
                <a:innerShdw blurRad="69850" dist="43180" dir="5400000">
                  <a:srgbClr val="000000">
                    <a:alpha val="65000"/>
                  </a:srgbClr>
                </a:innerShdw>
              </a:effectLst>
              <a:latin typeface="Arial"/>
              <a:cs typeface="Arial"/>
            </a:endParaRPr>
          </a:p>
        </p:txBody>
      </p:sp>
      <p:sp>
        <p:nvSpPr>
          <p:cNvPr id="8" name="TextBox 7"/>
          <p:cNvSpPr txBox="1"/>
          <p:nvPr/>
        </p:nvSpPr>
        <p:spPr>
          <a:xfrm>
            <a:off x="0" y="5948143"/>
            <a:ext cx="9109313" cy="707886"/>
          </a:xfrm>
          <a:prstGeom prst="rect">
            <a:avLst/>
          </a:prstGeom>
          <a:solidFill>
            <a:schemeClr val="bg1"/>
          </a:solidFill>
        </p:spPr>
        <p:txBody>
          <a:bodyPr wrap="square" rtlCol="0">
            <a:spAutoFit/>
          </a:bodyPr>
          <a:lstStyle/>
          <a:p>
            <a:pPr algn="ctr"/>
            <a:r>
              <a:rPr lang="en-US" sz="4000" b="1" dirty="0">
                <a:ln w="1905"/>
                <a:solidFill>
                  <a:srgbClr val="000000"/>
                </a:solidFill>
                <a:effectLst>
                  <a:innerShdw blurRad="69850" dist="43180" dir="5400000">
                    <a:srgbClr val="000000">
                      <a:alpha val="65000"/>
                    </a:srgbClr>
                  </a:innerShdw>
                </a:effectLst>
                <a:latin typeface="Arial"/>
                <a:cs typeface="Arial"/>
              </a:rPr>
              <a:t>f</a:t>
            </a:r>
            <a:r>
              <a:rPr lang="en-US" sz="4000" b="1" dirty="0" smtClean="0">
                <a:ln w="1905"/>
                <a:solidFill>
                  <a:srgbClr val="000000"/>
                </a:solidFill>
                <a:effectLst>
                  <a:innerShdw blurRad="69850" dist="43180" dir="5400000">
                    <a:srgbClr val="000000">
                      <a:alpha val="65000"/>
                    </a:srgbClr>
                  </a:innerShdw>
                </a:effectLst>
                <a:latin typeface="Arial"/>
                <a:cs typeface="Arial"/>
              </a:rPr>
              <a:t>ind out that you have money.</a:t>
            </a:r>
            <a:endParaRPr lang="en-US" sz="4000" b="1" dirty="0">
              <a:ln w="1905"/>
              <a:solidFill>
                <a:srgbClr val="000000"/>
              </a:solidFill>
              <a:effectLst>
                <a:innerShdw blurRad="69850" dist="43180" dir="5400000">
                  <a:srgbClr val="000000">
                    <a:alpha val="65000"/>
                  </a:srgbClr>
                </a:innerShdw>
              </a:effectLst>
              <a:latin typeface="Arial"/>
              <a:cs typeface="Arial"/>
            </a:endParaRPr>
          </a:p>
        </p:txBody>
      </p:sp>
    </p:spTree>
    <p:extLst>
      <p:ext uri="{BB962C8B-B14F-4D97-AF65-F5344CB8AC3E}">
        <p14:creationId xmlns:p14="http://schemas.microsoft.com/office/powerpoint/2010/main" val="2265567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2963" y="0"/>
            <a:ext cx="8005410" cy="6857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2962" y="4609689"/>
            <a:ext cx="8005411" cy="2131680"/>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what good is wealth—except perhaps to watch it slip through your fingers</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7996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959231"/>
          </a:xfrm>
          <a:prstGeom prst="rect">
            <a:avLst/>
          </a:prstGeom>
        </p:spPr>
      </p:pic>
      <p:sp>
        <p:nvSpPr>
          <p:cNvPr id="900098" name="Rectangle 2"/>
          <p:cNvSpPr>
            <a:spLocks noGrp="1" noChangeArrowheads="1"/>
          </p:cNvSpPr>
          <p:nvPr>
            <p:ph type="ctrTitle"/>
          </p:nvPr>
        </p:nvSpPr>
        <p:spPr>
          <a:xfrm>
            <a:off x="0" y="5827343"/>
            <a:ext cx="9144000" cy="103494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Really?</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35059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405165"/>
            <a:ext cx="9136781" cy="6048549"/>
          </a:xfrm>
          <a:prstGeom prst="rect">
            <a:avLst/>
          </a:prstGeom>
        </p:spPr>
      </p:pic>
      <p:sp>
        <p:nvSpPr>
          <p:cNvPr id="4" name="TextBox 3"/>
          <p:cNvSpPr txBox="1"/>
          <p:nvPr/>
        </p:nvSpPr>
        <p:spPr>
          <a:xfrm>
            <a:off x="-1" y="161519"/>
            <a:ext cx="9136780" cy="1079994"/>
          </a:xfrm>
          <a:prstGeom prst="rect">
            <a:avLst/>
          </a:prstGeom>
          <a:solidFill>
            <a:srgbClr val="000000"/>
          </a:solidFill>
        </p:spPr>
        <p:txBody>
          <a:bodyPr wrap="square" rtlCol="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smtClean="0">
                <a:ln/>
                <a:solidFill>
                  <a:schemeClr val="bg1"/>
                </a:solidFill>
                <a:latin typeface="Arial"/>
                <a:cs typeface="Arial"/>
              </a:rPr>
              <a:t>Money can’t buy happiness</a:t>
            </a:r>
            <a:endParaRPr lang="en-US" sz="4400" b="1" dirty="0">
              <a:ln/>
              <a:solidFill>
                <a:schemeClr val="bg1"/>
              </a:solidFill>
              <a:latin typeface="Arial"/>
              <a:cs typeface="Arial"/>
            </a:endParaRPr>
          </a:p>
        </p:txBody>
      </p:sp>
      <p:sp>
        <p:nvSpPr>
          <p:cNvPr id="5" name="TextBox 4"/>
          <p:cNvSpPr txBox="1"/>
          <p:nvPr/>
        </p:nvSpPr>
        <p:spPr>
          <a:xfrm>
            <a:off x="-1" y="5199987"/>
            <a:ext cx="9136780" cy="1323439"/>
          </a:xfrm>
          <a:prstGeom prst="rect">
            <a:avLst/>
          </a:prstGeom>
          <a:solidFill>
            <a:schemeClr val="tx1"/>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chemeClr val="bg1"/>
                </a:solidFill>
                <a:effectLst>
                  <a:outerShdw blurRad="50800" dist="39000" dir="5460000" algn="tl">
                    <a:srgbClr val="000000">
                      <a:alpha val="38000"/>
                    </a:srgbClr>
                  </a:outerShdw>
                </a:effectLst>
                <a:latin typeface="Arial"/>
                <a:cs typeface="Arial"/>
              </a:rPr>
              <a:t>But it can buy a jet ski. Have you ever seen anyone sad on a jet ski? </a:t>
            </a:r>
            <a:endParaRPr lang="en-US" sz="4000" b="1" dirty="0">
              <a:ln w="11430"/>
              <a:solidFill>
                <a:schemeClr val="bg1"/>
              </a:solidFill>
              <a:effectLst>
                <a:outerShdw blurRad="50800" dist="39000" dir="5460000" algn="tl">
                  <a:srgbClr val="000000">
                    <a:alpha val="38000"/>
                  </a:srgbClr>
                </a:outerShdw>
              </a:effectLst>
              <a:latin typeface="Arial"/>
              <a:cs typeface="Arial"/>
            </a:endParaRPr>
          </a:p>
        </p:txBody>
      </p:sp>
    </p:spTree>
    <p:extLst>
      <p:ext uri="{BB962C8B-B14F-4D97-AF65-F5344CB8AC3E}">
        <p14:creationId xmlns:p14="http://schemas.microsoft.com/office/powerpoint/2010/main" val="36055827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488281" y="3720539"/>
            <a:ext cx="5682109" cy="2623904"/>
          </a:xfrm>
          <a:prstGeom prst="rect">
            <a:avLst/>
          </a:prstGeom>
        </p:spPr>
      </p:pic>
      <p:pic>
        <p:nvPicPr>
          <p:cNvPr id="2" name="Picture 1"/>
          <p:cNvPicPr>
            <a:picLocks noChangeAspect="1"/>
          </p:cNvPicPr>
          <p:nvPr/>
        </p:nvPicPr>
        <p:blipFill>
          <a:blip r:embed="rId4"/>
          <a:stretch>
            <a:fillRect/>
          </a:stretch>
        </p:blipFill>
        <p:spPr>
          <a:xfrm>
            <a:off x="-278336" y="2355347"/>
            <a:ext cx="4853605" cy="4502652"/>
          </a:xfrm>
          <a:prstGeom prst="rect">
            <a:avLst/>
          </a:prstGeom>
        </p:spPr>
      </p:pic>
      <p:sp>
        <p:nvSpPr>
          <p:cNvPr id="900098" name="Rectangle 2"/>
          <p:cNvSpPr>
            <a:spLocks noGrp="1" noChangeArrowheads="1"/>
          </p:cNvSpPr>
          <p:nvPr>
            <p:ph type="ctrTitle"/>
          </p:nvPr>
        </p:nvSpPr>
        <p:spPr>
          <a:xfrm>
            <a:off x="0" y="698804"/>
            <a:ext cx="9143999" cy="2153983"/>
          </a:xfrm>
          <a:effectLst/>
          <a:extLst/>
        </p:spPr>
        <p:txBody>
          <a:bodyPr/>
          <a:lstStyle/>
          <a:p>
            <a:pPr>
              <a:defRPr/>
            </a:pPr>
            <a:r>
              <a:rPr lang="en-US" sz="3600" b="1" dirty="0" smtClean="0">
                <a:solidFill>
                  <a:srgbClr val="000000"/>
                </a:solidFill>
                <a:latin typeface="Arial" charset="0"/>
                <a:ea typeface="ＭＳ Ｐゴシック" charset="0"/>
                <a:cs typeface="ＭＳ Ｐゴシック" charset="0"/>
              </a:rPr>
              <a:t>Sleeplessness: </a:t>
            </a:r>
            <a:r>
              <a:rPr lang="ru-RU"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People </a:t>
            </a:r>
            <a:r>
              <a:rPr lang="en-US" sz="3600" b="1" dirty="0">
                <a:solidFill>
                  <a:srgbClr val="000000"/>
                </a:solidFill>
                <a:latin typeface="Arial" charset="0"/>
                <a:ea typeface="ＭＳ Ｐゴシック" charset="0"/>
                <a:cs typeface="ＭＳ Ｐゴシック" charset="0"/>
              </a:rPr>
              <a:t>who work hard sleep well, whether they eat little or much. But the rich seldom get a good </a:t>
            </a:r>
            <a:r>
              <a:rPr lang="en-US" sz="3600" b="1" dirty="0" smtClean="0">
                <a:solidFill>
                  <a:srgbClr val="000000"/>
                </a:solidFill>
                <a:latin typeface="Arial" charset="0"/>
                <a:ea typeface="ＭＳ Ｐゴシック" charset="0"/>
                <a:cs typeface="ＭＳ Ｐゴシック" charset="0"/>
              </a:rPr>
              <a:t>night</a:t>
            </a:r>
            <a:r>
              <a:rPr lang="uk-UA"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s sleep</a:t>
            </a:r>
            <a:r>
              <a:rPr lang="ru-RU"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 (5:12 </a:t>
            </a:r>
            <a:r>
              <a:rPr lang="en-US" sz="3200" b="1" dirty="0" smtClean="0">
                <a:solidFill>
                  <a:srgbClr val="000000"/>
                </a:solidFill>
                <a:latin typeface="Arial" charset="0"/>
                <a:ea typeface="ＭＳ Ｐゴシック" charset="0"/>
                <a:cs typeface="ＭＳ Ｐゴシック" charset="0"/>
              </a:rPr>
              <a:t>NLT</a:t>
            </a:r>
            <a:r>
              <a:rPr lang="en-US" sz="3600" b="1" dirty="0" smtClean="0">
                <a:solidFill>
                  <a:srgbClr val="000000"/>
                </a:solidFill>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2468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30592"/>
            <a:ext cx="9250432" cy="617820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4855"/>
            <a:ext cx="9143999" cy="1080120"/>
          </a:xfrm>
          <a:effectLst/>
          <a:extLst/>
        </p:spPr>
        <p:txBody>
          <a:bodyPr/>
          <a:lstStyle/>
          <a:p>
            <a:pPr>
              <a:defRPr/>
            </a:pPr>
            <a:r>
              <a:rPr lang="en-US" b="1" dirty="0" smtClean="0">
                <a:solidFill>
                  <a:srgbClr val="000000"/>
                </a:solidFill>
                <a:effectLst/>
                <a:latin typeface="Arial" charset="0"/>
                <a:ea typeface="ＭＳ Ｐゴシック" charset="0"/>
                <a:cs typeface="ＭＳ Ｐゴシック" charset="0"/>
              </a:rPr>
              <a:t>Do you lose sleep over money?</a:t>
            </a:r>
            <a:endParaRPr lang="en-US" b="1" dirty="0">
              <a:solidFill>
                <a:srgbClr val="000000"/>
              </a:solidFill>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3066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
            <a:ext cx="9144000" cy="608729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61703"/>
            <a:ext cx="9036496" cy="2225587"/>
          </a:xfrm>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There </a:t>
            </a:r>
            <a:r>
              <a:rPr lang="en-US" sz="4000" b="1" dirty="0">
                <a:effectLst>
                  <a:glow rad="127000">
                    <a:schemeClr val="tx1"/>
                  </a:glow>
                </a:effectLst>
                <a:latin typeface="Arial" charset="0"/>
                <a:ea typeface="ＭＳ Ｐゴシック" charset="0"/>
                <a:cs typeface="ＭＳ Ｐゴシック" charset="0"/>
              </a:rPr>
              <a:t>is another serious problem I have seen under the sun. Hoarding riches harms the </a:t>
            </a:r>
            <a:r>
              <a:rPr lang="en-US" sz="4000" b="1" dirty="0" smtClean="0">
                <a:effectLst>
                  <a:glow rad="127000">
                    <a:schemeClr val="tx1"/>
                  </a:glow>
                </a:effectLst>
                <a:latin typeface="Arial" charset="0"/>
                <a:ea typeface="ＭＳ Ｐゴシック" charset="0"/>
                <a:cs typeface="ＭＳ Ｐゴシック" charset="0"/>
              </a:rPr>
              <a:t>saver</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(5:13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6156870"/>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smtClean="0">
                <a:effectLst>
                  <a:glow rad="127000">
                    <a:schemeClr val="tx1"/>
                  </a:glow>
                </a:effectLst>
                <a:latin typeface="Arial" charset="0"/>
                <a:ea typeface="ＭＳ Ｐゴシック" charset="0"/>
                <a:cs typeface="ＭＳ Ｐゴシック" charset="0"/>
              </a:rPr>
              <a:t>Self-Inflicted Pains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9530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975463"/>
            <a:ext cx="9100069" cy="4882537"/>
          </a:xfrm>
          <a:prstGeom prst="rect">
            <a:avLst/>
          </a:prstGeom>
        </p:spPr>
      </p:pic>
      <p:sp>
        <p:nvSpPr>
          <p:cNvPr id="7"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931" y="626222"/>
            <a:ext cx="9143999" cy="3305060"/>
          </a:xfrm>
          <a:effectLst/>
          <a:extLst/>
        </p:spPr>
        <p:txBody>
          <a:bodyPr anchor="t"/>
          <a:lstStyle/>
          <a:p>
            <a:pPr>
              <a:defRPr/>
            </a:pPr>
            <a:r>
              <a:rPr lang="ru-RU"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Money </a:t>
            </a:r>
            <a:r>
              <a:rPr lang="en-US" sz="4000" b="1" dirty="0">
                <a:solidFill>
                  <a:srgbClr val="000000"/>
                </a:solidFill>
                <a:latin typeface="Arial" charset="0"/>
                <a:ea typeface="ＭＳ Ｐゴシック" charset="0"/>
                <a:cs typeface="ＭＳ Ｐゴシック" charset="0"/>
              </a:rPr>
              <a:t>is put into risky investments that turn sour, and everything is lost. In the end, there is nothing left to pass on to </a:t>
            </a:r>
            <a:r>
              <a:rPr lang="en-US" sz="4000" b="1" dirty="0" smtClean="0">
                <a:solidFill>
                  <a:srgbClr val="000000"/>
                </a:solidFill>
                <a:latin typeface="Arial" charset="0"/>
                <a:ea typeface="ＭＳ Ｐゴシック" charset="0"/>
                <a:cs typeface="ＭＳ Ｐゴシック" charset="0"/>
              </a:rPr>
              <a:t>one</a:t>
            </a:r>
            <a:r>
              <a:rPr lang="uk-UA"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s children</a:t>
            </a:r>
            <a:r>
              <a:rPr lang="ru-RU"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 </a:t>
            </a:r>
            <a:br>
              <a:rPr lang="en-US" sz="4000" b="1" dirty="0" smtClean="0">
                <a:solidFill>
                  <a:srgbClr val="000000"/>
                </a:solidFill>
                <a:latin typeface="Arial" charset="0"/>
                <a:ea typeface="ＭＳ Ｐゴシック" charset="0"/>
                <a:cs typeface="ＭＳ Ｐゴシック" charset="0"/>
              </a:rPr>
            </a:br>
            <a:r>
              <a:rPr lang="en-US" sz="4000" b="1" dirty="0" smtClean="0">
                <a:solidFill>
                  <a:srgbClr val="000000"/>
                </a:solidFill>
                <a:latin typeface="Arial" charset="0"/>
                <a:ea typeface="ＭＳ Ｐゴシック" charset="0"/>
                <a:cs typeface="ＭＳ Ｐゴシック" charset="0"/>
              </a:rPr>
              <a:t>(</a:t>
            </a:r>
            <a:r>
              <a:rPr lang="en-US" sz="4000" b="1" dirty="0">
                <a:solidFill>
                  <a:srgbClr val="000000"/>
                </a:solidFill>
                <a:latin typeface="Arial" charset="0"/>
                <a:ea typeface="ＭＳ Ｐゴシック" charset="0"/>
                <a:cs typeface="ＭＳ Ｐゴシック" charset="0"/>
              </a:rPr>
              <a:t>5:14 NLT).</a:t>
            </a:r>
            <a:endParaRPr lang="en-US" sz="4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No inheritance to leave for </a:t>
            </a:r>
            <a:r>
              <a:rPr lang="en-US" sz="2800" b="1" dirty="0" smtClean="0">
                <a:solidFill>
                  <a:srgbClr val="000000"/>
                </a:solidFill>
                <a:latin typeface="Arial"/>
                <a:cs typeface="Arial"/>
              </a:rPr>
              <a:t>one</a:t>
            </a:r>
            <a:r>
              <a:rPr lang="uk-UA" sz="2800" b="1" dirty="0" smtClean="0">
                <a:solidFill>
                  <a:srgbClr val="000000"/>
                </a:solidFill>
                <a:latin typeface="Arial"/>
                <a:cs typeface="Arial"/>
              </a:rPr>
              <a:t>'</a:t>
            </a:r>
            <a:r>
              <a:rPr lang="en-US" sz="2800" b="1" dirty="0" smtClean="0">
                <a:solidFill>
                  <a:srgbClr val="000000"/>
                </a:solidFill>
                <a:latin typeface="Arial"/>
                <a:cs typeface="Arial"/>
              </a:rPr>
              <a:t>s </a:t>
            </a:r>
            <a:r>
              <a:rPr lang="en-US" sz="2800" b="1" dirty="0">
                <a:solidFill>
                  <a:srgbClr val="000000"/>
                </a:solidFill>
                <a:latin typeface="Arial"/>
                <a:cs typeface="Arial"/>
              </a:rPr>
              <a:t>dependents </a:t>
            </a:r>
          </a:p>
        </p:txBody>
      </p:sp>
    </p:spTree>
    <p:extLst>
      <p:ext uri="{BB962C8B-B14F-4D97-AF65-F5344CB8AC3E}">
        <p14:creationId xmlns:p14="http://schemas.microsoft.com/office/powerpoint/2010/main" val="2312722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65000"/>
                <a:lumOff val="3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dirty="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638484"/>
            <a:ext cx="9036496" cy="5832476"/>
          </a:xfrm>
          <a:effectLst>
            <a:outerShdw blurRad="63500" dist="35921" dir="2700000" algn="ctr" rotWithShape="0">
              <a:schemeClr val="tx2">
                <a:alpha val="74998"/>
              </a:schemeClr>
            </a:outerShdw>
          </a:effectLst>
          <a:extLst/>
        </p:spPr>
        <p:txBody>
          <a:bodyPr anchor="t"/>
          <a:lstStyle/>
          <a:p>
            <a:pPr>
              <a:defRPr/>
            </a:pPr>
            <a:r>
              <a:rPr lang="en-US" sz="4000" b="1" dirty="0">
                <a:solidFill>
                  <a:srgbClr val="FFFF00"/>
                </a:solidFill>
                <a:effectLst>
                  <a:glow rad="127000">
                    <a:schemeClr val="tx1"/>
                  </a:glow>
                </a:effectLst>
                <a:latin typeface="Arial" charset="0"/>
                <a:ea typeface="ＭＳ Ｐゴシック" charset="0"/>
                <a:cs typeface="ＭＳ Ｐゴシック" charset="0"/>
              </a:rPr>
              <a:t>Nothing to take to the next </a:t>
            </a:r>
            <a:r>
              <a:rPr lang="en-US" sz="4000" b="1" dirty="0" smtClean="0">
                <a:solidFill>
                  <a:srgbClr val="FFFF00"/>
                </a:solidFill>
                <a:effectLst>
                  <a:glow rad="127000">
                    <a:schemeClr val="tx1"/>
                  </a:glow>
                </a:effectLst>
                <a:latin typeface="Arial" charset="0"/>
                <a:ea typeface="ＭＳ Ｐゴシック" charset="0"/>
                <a:cs typeface="ＭＳ Ｐゴシック" charset="0"/>
              </a:rPr>
              <a:t>life</a:t>
            </a:r>
            <a:r>
              <a:rPr lang="en-US" sz="4000" b="1" dirty="0" smtClean="0">
                <a:effectLst>
                  <a:glow rad="127000">
                    <a:schemeClr val="tx1"/>
                  </a:glow>
                </a:effectLst>
                <a:latin typeface="Arial" charset="0"/>
                <a:ea typeface="ＭＳ Ｐゴシック" charset="0"/>
                <a:cs typeface="ＭＳ Ｐゴシック" charset="0"/>
              </a:rPr>
              <a:t>:</a:t>
            </a:r>
            <a:br>
              <a:rPr lang="en-US" sz="4000" b="1" dirty="0" smtClean="0">
                <a:effectLst>
                  <a:glow rad="127000">
                    <a:schemeClr val="tx1"/>
                  </a:glow>
                </a:effectLst>
                <a:latin typeface="Arial" charset="0"/>
                <a:ea typeface="ＭＳ Ｐゴシック" charset="0"/>
                <a:cs typeface="ＭＳ Ｐゴシック" charset="0"/>
              </a:rPr>
            </a:b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We </a:t>
            </a:r>
            <a:r>
              <a:rPr lang="en-US" sz="4000" b="1" dirty="0">
                <a:effectLst>
                  <a:glow rad="127000">
                    <a:schemeClr val="tx1"/>
                  </a:glow>
                </a:effectLst>
                <a:latin typeface="Arial" charset="0"/>
                <a:ea typeface="ＭＳ Ｐゴシック" charset="0"/>
                <a:cs typeface="ＭＳ Ｐゴシック" charset="0"/>
              </a:rPr>
              <a:t>all come to the end of our lives as naked and empty-handed as on the day we were born. We </a:t>
            </a:r>
            <a:r>
              <a:rPr lang="en-US" sz="4000" b="1" dirty="0" smtClean="0">
                <a:effectLst>
                  <a:glow rad="127000">
                    <a:schemeClr val="tx1"/>
                  </a:glow>
                </a:effectLst>
                <a:latin typeface="Arial" charset="0"/>
                <a:ea typeface="ＭＳ Ｐゴシック" charset="0"/>
                <a:cs typeface="ＭＳ Ｐゴシック" charset="0"/>
              </a:rPr>
              <a:t>can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take our riches with us. </a:t>
            </a:r>
            <a:r>
              <a:rPr lang="en-US" sz="4000" b="1" baseline="30000" dirty="0" smtClean="0">
                <a:effectLst>
                  <a:glow rad="127000">
                    <a:schemeClr val="tx1"/>
                  </a:glow>
                </a:effectLst>
                <a:latin typeface="Arial" charset="0"/>
                <a:ea typeface="ＭＳ Ｐゴシック" charset="0"/>
                <a:cs typeface="ＭＳ Ｐゴシック" charset="0"/>
              </a:rPr>
              <a:t>16</a:t>
            </a:r>
            <a:r>
              <a:rPr lang="en-US" sz="4000" b="1" dirty="0" smtClean="0">
                <a:effectLst>
                  <a:glow rad="127000">
                    <a:schemeClr val="tx1"/>
                  </a:glow>
                </a:effectLst>
                <a:latin typeface="Arial" charset="0"/>
                <a:ea typeface="ＭＳ Ｐゴシック" charset="0"/>
                <a:cs typeface="ＭＳ Ｐゴシック" charset="0"/>
              </a:rPr>
              <a:t>And </a:t>
            </a:r>
            <a:r>
              <a:rPr lang="en-US" sz="4000" b="1" dirty="0">
                <a:effectLst>
                  <a:glow rad="127000">
                    <a:schemeClr val="tx1"/>
                  </a:glow>
                </a:effectLst>
                <a:latin typeface="Arial" charset="0"/>
                <a:ea typeface="ＭＳ Ｐゴシック" charset="0"/>
                <a:cs typeface="ＭＳ Ｐゴシック" charset="0"/>
              </a:rPr>
              <a:t>this, too, is a very serious problem. People leave this world no better off than when they came. All their hard work is for nothing—like working for the </a:t>
            </a:r>
            <a:r>
              <a:rPr lang="en-US" sz="4000" b="1" dirty="0" smtClean="0">
                <a:effectLst>
                  <a:glow rad="127000">
                    <a:schemeClr val="tx1"/>
                  </a:glow>
                </a:effectLst>
                <a:latin typeface="Arial" charset="0"/>
                <a:ea typeface="ＭＳ Ｐゴシック" charset="0"/>
                <a:cs typeface="ＭＳ Ｐゴシック" charset="0"/>
              </a:rPr>
              <a:t>wind</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(5:15-16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0553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96234" cy="450912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09121"/>
            <a:ext cx="9036496" cy="2232248"/>
          </a:xfrm>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Throughout </a:t>
            </a:r>
            <a:r>
              <a:rPr lang="en-US" sz="4000" b="1" dirty="0">
                <a:effectLst>
                  <a:glow rad="127000">
                    <a:schemeClr val="tx1"/>
                  </a:glow>
                </a:effectLst>
                <a:latin typeface="Arial" charset="0"/>
                <a:ea typeface="ＭＳ Ｐゴシック" charset="0"/>
                <a:cs typeface="ＭＳ Ｐゴシック" charset="0"/>
              </a:rPr>
              <a:t>their lives, they live under a cloud—frustrated, discouraged, and </a:t>
            </a:r>
            <a:r>
              <a:rPr lang="en-US" sz="4000" b="1" dirty="0" smtClean="0">
                <a:effectLst>
                  <a:glow rad="127000">
                    <a:schemeClr val="tx1"/>
                  </a:glow>
                </a:effectLst>
                <a:latin typeface="Arial" charset="0"/>
                <a:ea typeface="ＭＳ Ｐゴシック" charset="0"/>
                <a:cs typeface="ＭＳ Ｐゴシック" charset="0"/>
              </a:rPr>
              <a:t>angry</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(5:17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140941"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dirty="0" smtClean="0">
                <a:effectLst>
                  <a:glow rad="127000">
                    <a:schemeClr val="tx1"/>
                  </a:glow>
                </a:effectLst>
                <a:latin typeface="Arial" charset="0"/>
                <a:ea typeface="ＭＳ Ｐゴシック" charset="0"/>
                <a:cs typeface="ＭＳ Ｐゴシック" charset="0"/>
              </a:rPr>
              <a:t>Materialism</a:t>
            </a:r>
            <a:r>
              <a:rPr lang="uk-UA" sz="3600" b="1" i="1" dirty="0" smtClean="0">
                <a:effectLst>
                  <a:glow rad="127000">
                    <a:schemeClr val="tx1"/>
                  </a:glow>
                </a:effectLst>
                <a:latin typeface="Arial" charset="0"/>
                <a:ea typeface="ＭＳ Ｐゴシック" charset="0"/>
                <a:cs typeface="ＭＳ Ｐゴシック" charset="0"/>
              </a:rPr>
              <a:t>'</a:t>
            </a:r>
            <a:r>
              <a:rPr lang="en-US" sz="3600" b="1" i="1" dirty="0" smtClean="0">
                <a:effectLst>
                  <a:glow rad="127000">
                    <a:schemeClr val="tx1"/>
                  </a:glow>
                </a:effectLst>
                <a:latin typeface="Arial" charset="0"/>
                <a:ea typeface="ＭＳ Ｐゴシック" charset="0"/>
                <a:cs typeface="ＭＳ Ｐゴシック" charset="0"/>
              </a:rPr>
              <a:t>s Sad Results</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00566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a:t>
            </a:r>
            <a:r>
              <a:rPr lang="en-US" sz="4000" b="1" dirty="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be surprised that some corrupt officials </a:t>
            </a:r>
            <a:r>
              <a:rPr lang="en-US" sz="4000" b="1" dirty="0">
                <a:solidFill>
                  <a:srgbClr val="FFFF00"/>
                </a:solidFill>
                <a:effectLst>
                  <a:glow rad="127000">
                    <a:schemeClr val="tx1"/>
                  </a:glow>
                </a:effectLst>
                <a:latin typeface="Arial" charset="0"/>
                <a:ea typeface="ＭＳ Ｐゴシック" charset="0"/>
                <a:cs typeface="ＭＳ Ｐゴシック" charset="0"/>
              </a:rPr>
              <a:t>hoard</a:t>
            </a:r>
            <a:r>
              <a:rPr lang="en-US" sz="4000" b="1" dirty="0">
                <a:effectLst>
                  <a:glow rad="127000">
                    <a:schemeClr val="tx1"/>
                  </a:glow>
                </a:effectLst>
                <a:latin typeface="Arial" charset="0"/>
                <a:ea typeface="ＭＳ Ｐゴシック" charset="0"/>
                <a:cs typeface="ＭＳ Ｐゴシック" charset="0"/>
              </a:rPr>
              <a:t> wealth (5:8-9).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19676796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marL="712788" indent="-712788" algn="l">
              <a:defRPr/>
            </a:pPr>
            <a:r>
              <a:rPr lang="en-US" b="1" dirty="0" smtClean="0">
                <a:solidFill>
                  <a:srgbClr val="000000"/>
                </a:solidFill>
                <a:effectLst/>
                <a:latin typeface="Arial" charset="0"/>
                <a:ea typeface="ＭＳ Ｐゴシック" charset="0"/>
                <a:cs typeface="ＭＳ Ｐゴシック" charset="0"/>
              </a:rPr>
              <a:t>II</a:t>
            </a:r>
            <a:r>
              <a:rPr lang="en-US" b="1" dirty="0">
                <a:solidFill>
                  <a:srgbClr val="000000"/>
                </a:solidFill>
                <a:latin typeface="Arial" charset="0"/>
                <a:ea typeface="ＭＳ Ｐゴシック" charset="0"/>
                <a:cs typeface="ＭＳ Ｐゴシック" charset="0"/>
              </a:rPr>
              <a:t>. Materialism has many </a:t>
            </a:r>
            <a:r>
              <a:rPr lang="en-US" b="1" dirty="0">
                <a:solidFill>
                  <a:srgbClr val="FF0000"/>
                </a:solidFill>
                <a:latin typeface="Arial" charset="0"/>
                <a:ea typeface="ＭＳ Ｐゴシック" charset="0"/>
                <a:cs typeface="ＭＳ Ｐゴシック" charset="0"/>
              </a:rPr>
              <a:t>sad</a:t>
            </a:r>
            <a:r>
              <a:rPr lang="en-US" b="1" dirty="0">
                <a:solidFill>
                  <a:srgbClr val="000000"/>
                </a:solidFill>
                <a:latin typeface="Arial" charset="0"/>
                <a:ea typeface="ＭＳ Ｐゴシック" charset="0"/>
                <a:cs typeface="ＭＳ Ｐゴシック" charset="0"/>
              </a:rPr>
              <a:t> results (5:10-17) </a:t>
            </a:r>
            <a:endParaRPr lang="en-US"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5214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58" y="1982109"/>
            <a:ext cx="9209380" cy="492619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8900"/>
            <a:ext cx="9036496" cy="1692283"/>
          </a:xfrm>
          <a:effectLst>
            <a:outerShdw blurRad="63500" dist="35921" dir="2700000" algn="ctr" rotWithShape="0">
              <a:schemeClr val="tx2">
                <a:alpha val="74998"/>
              </a:schemeClr>
            </a:outerShdw>
          </a:effectLst>
          <a:extLst/>
        </p:spPr>
        <p:txBody>
          <a:bodyPr/>
          <a:lstStyle/>
          <a:p>
            <a:pPr marL="712788" indent="-712788" algn="l">
              <a:defRPr/>
            </a:pPr>
            <a:r>
              <a:rPr lang="en-US" sz="4000" b="1" dirty="0">
                <a:effectLst>
                  <a:glow rad="127000">
                    <a:schemeClr val="tx1"/>
                  </a:glow>
                </a:effectLst>
                <a:latin typeface="Arial" charset="0"/>
                <a:ea typeface="ＭＳ Ｐゴシック" charset="0"/>
                <a:cs typeface="ＭＳ Ｐゴシック" charset="0"/>
              </a:rPr>
              <a:t>III. God gives money either for the </a:t>
            </a:r>
            <a:r>
              <a:rPr lang="en-US" sz="4000" b="1" dirty="0">
                <a:solidFill>
                  <a:srgbClr val="FFFF00"/>
                </a:solidFill>
                <a:effectLst>
                  <a:glow rad="127000">
                    <a:schemeClr val="tx1"/>
                  </a:glow>
                </a:effectLst>
                <a:latin typeface="Arial" charset="0"/>
                <a:ea typeface="ＭＳ Ｐゴシック" charset="0"/>
                <a:cs typeface="ＭＳ Ｐゴシック" charset="0"/>
              </a:rPr>
              <a:t>worker</a:t>
            </a:r>
            <a:r>
              <a:rPr lang="en-US" sz="4000" b="1" dirty="0">
                <a:effectLst>
                  <a:glow rad="127000">
                    <a:schemeClr val="tx1"/>
                  </a:glow>
                </a:effectLst>
                <a:latin typeface="Arial" charset="0"/>
                <a:ea typeface="ＭＳ Ｐゴシック" charset="0"/>
                <a:cs typeface="ＭＳ Ｐゴシック" charset="0"/>
              </a:rPr>
              <a:t> or for </a:t>
            </a:r>
            <a:r>
              <a:rPr lang="en-US" sz="4000" b="1" dirty="0">
                <a:solidFill>
                  <a:srgbClr val="FFFF00"/>
                </a:solidFill>
                <a:effectLst>
                  <a:glow rad="127000">
                    <a:schemeClr val="tx1"/>
                  </a:glow>
                </a:effectLst>
                <a:latin typeface="Arial" charset="0"/>
                <a:ea typeface="ＭＳ Ｐゴシック" charset="0"/>
                <a:cs typeface="ＭＳ Ｐゴシック" charset="0"/>
              </a:rPr>
              <a:t>others</a:t>
            </a:r>
            <a:r>
              <a:rPr lang="en-US" sz="4000" b="1" dirty="0">
                <a:effectLst>
                  <a:glow rad="127000">
                    <a:schemeClr val="tx1"/>
                  </a:glow>
                </a:effectLst>
                <a:latin typeface="Arial" charset="0"/>
                <a:ea typeface="ＭＳ Ｐゴシック" charset="0"/>
                <a:cs typeface="ＭＳ Ｐゴシック" charset="0"/>
              </a:rPr>
              <a:t> to enjoy (5:18–6:9)</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0040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4" y="2013293"/>
            <a:ext cx="9144000" cy="557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980" y="0"/>
            <a:ext cx="3722837" cy="4574899"/>
          </a:xfrm>
          <a:effectLst>
            <a:outerShdw blurRad="63500" dist="35921" dir="2700000" algn="ctr" rotWithShape="0">
              <a:schemeClr val="tx2">
                <a:alpha val="74998"/>
              </a:schemeClr>
            </a:outerShdw>
          </a:effectLst>
          <a:extLst/>
        </p:spPr>
        <p:txBody>
          <a:bodyPr anchor="t"/>
          <a:lstStyle/>
          <a:p>
            <a:pPr algn="l">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Even </a:t>
            </a:r>
            <a:r>
              <a:rPr lang="en-US" sz="3600" b="1" dirty="0">
                <a:effectLst>
                  <a:glow rad="127000">
                    <a:schemeClr val="tx1"/>
                  </a:glow>
                </a:effectLst>
                <a:latin typeface="Arial" charset="0"/>
                <a:ea typeface="ＭＳ Ｐゴシック" charset="0"/>
                <a:cs typeface="ＭＳ Ｐゴシック" charset="0"/>
              </a:rPr>
              <a:t>so, I have noticed one thing, at least, that is good. It is good for people to eat, drink, and enjoy their work under </a:t>
            </a:r>
            <a:r>
              <a:rPr lang="en-US" sz="3600" b="1" dirty="0" smtClean="0">
                <a:effectLst>
                  <a:glow rad="127000">
                    <a:schemeClr val="tx1"/>
                  </a:glow>
                </a:effectLst>
                <a:latin typeface="Arial" charset="0"/>
                <a:ea typeface="ＭＳ Ｐゴシック" charset="0"/>
                <a:cs typeface="ＭＳ Ｐゴシック" charset="0"/>
              </a:rPr>
              <a:t>the sun</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871001" y="0"/>
            <a:ext cx="4279703" cy="4301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during the short life God has given them, and to accept their lot in life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151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800100"/>
            <a:ext cx="7620000" cy="5257800"/>
          </a:xfrm>
          <a:prstGeom prst="rect">
            <a:avLst/>
          </a:prstGeom>
        </p:spPr>
      </p:pic>
      <p:sp>
        <p:nvSpPr>
          <p:cNvPr id="4" name="TextBox 3"/>
          <p:cNvSpPr txBox="1"/>
          <p:nvPr/>
        </p:nvSpPr>
        <p:spPr>
          <a:xfrm>
            <a:off x="764329" y="1102992"/>
            <a:ext cx="3949699" cy="2554545"/>
          </a:xfrm>
          <a:prstGeom prst="rect">
            <a:avLst/>
          </a:prstGeom>
          <a:solidFill>
            <a:srgbClr val="000000"/>
          </a:solid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FFFFF"/>
                </a:solidFill>
                <a:latin typeface="Arial"/>
                <a:cs typeface="Arial"/>
              </a:rPr>
              <a:t>Money can’t buy me happiness.</a:t>
            </a:r>
          </a:p>
          <a:p>
            <a:pPr algn="ctr"/>
            <a:endParaRPr lang="en-US" sz="3200" b="1" spc="150" dirty="0">
              <a:ln w="11430"/>
              <a:solidFill>
                <a:srgbClr val="FFFFFF"/>
              </a:solidFill>
              <a:latin typeface="Arial"/>
              <a:cs typeface="Arial"/>
            </a:endParaRPr>
          </a:p>
          <a:p>
            <a:pPr algn="ctr"/>
            <a:r>
              <a:rPr lang="en-US" sz="3200" b="1" spc="150" dirty="0" smtClean="0">
                <a:ln w="11430"/>
                <a:solidFill>
                  <a:srgbClr val="FFFFFF"/>
                </a:solidFill>
                <a:latin typeface="Arial"/>
                <a:cs typeface="Arial"/>
              </a:rPr>
              <a:t>But I’d rather cry in a mansion.</a:t>
            </a:r>
          </a:p>
        </p:txBody>
      </p:sp>
    </p:spTree>
    <p:extLst>
      <p:ext uri="{BB962C8B-B14F-4D97-AF65-F5344CB8AC3E}">
        <p14:creationId xmlns:p14="http://schemas.microsoft.com/office/powerpoint/2010/main" val="34939478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56922" y="1073770"/>
            <a:ext cx="6297509" cy="47231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88162" y="173951"/>
            <a:ext cx="5055838" cy="6684049"/>
          </a:xfrm>
          <a:effectLst/>
          <a:extLst/>
        </p:spPr>
        <p:txBody>
          <a:bodyPr/>
          <a:lstStyle/>
          <a:p>
            <a:pPr>
              <a:defRPr/>
            </a:pPr>
            <a:r>
              <a:rPr lang="ru-RU" b="1" dirty="0" smtClean="0">
                <a:solidFill>
                  <a:srgbClr val="000000"/>
                </a:solidFill>
                <a:latin typeface="Arial" charset="0"/>
                <a:ea typeface="ＭＳ Ｐゴシック" charset="0"/>
                <a:cs typeface="ＭＳ Ｐゴシック" charset="0"/>
              </a:rPr>
              <a:t>"</a:t>
            </a:r>
            <a:r>
              <a:rPr lang="en-US" b="1" dirty="0" smtClean="0">
                <a:solidFill>
                  <a:srgbClr val="000000"/>
                </a:solidFill>
                <a:latin typeface="Arial" charset="0"/>
                <a:ea typeface="ＭＳ Ｐゴシック" charset="0"/>
                <a:cs typeface="ＭＳ Ｐゴシック" charset="0"/>
              </a:rPr>
              <a:t>Rich </a:t>
            </a:r>
            <a:r>
              <a:rPr lang="en-US" b="1" dirty="0">
                <a:solidFill>
                  <a:srgbClr val="000000"/>
                </a:solidFill>
                <a:latin typeface="Arial" charset="0"/>
                <a:ea typeface="ＭＳ Ｐゴシック" charset="0"/>
                <a:cs typeface="ＭＳ Ｐゴシック" charset="0"/>
              </a:rPr>
              <a:t>is the one who earns more than he spends and poor is the one whose expenses exceed his income</a:t>
            </a:r>
            <a:r>
              <a:rPr lang="en-US" b="1" dirty="0" smtClean="0">
                <a:solidFill>
                  <a:srgbClr val="000000"/>
                </a:solidFill>
                <a:latin typeface="Arial" charset="0"/>
                <a:ea typeface="ＭＳ Ｐゴシック" charset="0"/>
                <a:cs typeface="ＭＳ Ｐゴシック" charset="0"/>
              </a:rPr>
              <a:t>.</a:t>
            </a:r>
            <a:r>
              <a:rPr lang="ru-RU" b="1" dirty="0" smtClean="0">
                <a:solidFill>
                  <a:srgbClr val="000000"/>
                </a:solidFill>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369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25753"/>
            <a:ext cx="9036496" cy="2232247"/>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Enjoy </a:t>
            </a:r>
            <a:r>
              <a:rPr lang="en-US" sz="4800" b="1" i="1" dirty="0" smtClean="0">
                <a:effectLst>
                  <a:glow rad="127000">
                    <a:schemeClr val="tx1"/>
                  </a:glow>
                </a:effectLst>
                <a:latin typeface="Arial" charset="0"/>
                <a:ea typeface="ＭＳ Ｐゴシック" charset="0"/>
                <a:cs typeface="ＭＳ Ｐゴシック" charset="0"/>
              </a:rPr>
              <a:t>what</a:t>
            </a:r>
            <a:r>
              <a:rPr lang="en-US" sz="4800" b="1" dirty="0" smtClean="0">
                <a:effectLst>
                  <a:glow rad="127000">
                    <a:schemeClr val="tx1"/>
                  </a:glow>
                </a:effectLst>
                <a:latin typeface="Arial" charset="0"/>
                <a:ea typeface="ＭＳ Ｐゴシック" charset="0"/>
                <a:cs typeface="ＭＳ Ｐゴシック" charset="0"/>
              </a:rPr>
              <a:t> you have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with </a:t>
            </a:r>
            <a:r>
              <a:rPr lang="en-US" sz="4800" b="1" i="1" dirty="0" smtClean="0">
                <a:effectLst>
                  <a:glow rad="127000">
                    <a:schemeClr val="tx1"/>
                  </a:glow>
                </a:effectLst>
                <a:latin typeface="Arial" charset="0"/>
                <a:ea typeface="ＭＳ Ｐゴシック" charset="0"/>
                <a:cs typeface="ＭＳ Ｐゴシック" charset="0"/>
              </a:rPr>
              <a:t>who</a:t>
            </a:r>
            <a:r>
              <a:rPr lang="en-US" sz="4800" b="1" dirty="0" smtClean="0">
                <a:effectLst>
                  <a:glow rad="127000">
                    <a:schemeClr val="tx1"/>
                  </a:glow>
                </a:effectLst>
                <a:latin typeface="Arial" charset="0"/>
                <a:ea typeface="ＭＳ Ｐゴシック" charset="0"/>
                <a:cs typeface="ＭＳ Ｐゴシック" charset="0"/>
              </a:rPr>
              <a:t> you have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433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25753"/>
            <a:ext cx="9036496" cy="2232247"/>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allows some to enjoy their wealth as </a:t>
            </a:r>
            <a:r>
              <a:rPr lang="en-US" sz="4800" b="1" dirty="0" smtClean="0">
                <a:effectLst>
                  <a:glow rad="127000">
                    <a:schemeClr val="tx1"/>
                  </a:glow>
                </a:effectLst>
                <a:latin typeface="Arial" charset="0"/>
                <a:ea typeface="ＭＳ Ｐゴシック" charset="0"/>
                <a:cs typeface="ＭＳ Ｐゴシック" charset="0"/>
              </a:rPr>
              <a:t>God</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gift (5:19-</a:t>
            </a:r>
            <a:r>
              <a:rPr lang="en-US" sz="4800" b="1" dirty="0" smtClean="0">
                <a:effectLst>
                  <a:glow rad="127000">
                    <a:schemeClr val="tx1"/>
                  </a:glow>
                </a:effectLst>
                <a:latin typeface="Arial" charset="0"/>
                <a:ea typeface="ＭＳ Ｐゴシック" charset="0"/>
                <a:cs typeface="ＭＳ Ｐゴシック" charset="0"/>
              </a:rPr>
              <a:t>20).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2693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67" y="-1512"/>
            <a:ext cx="9159873" cy="685951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583381"/>
            <a:ext cx="9145106" cy="3396384"/>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And </a:t>
            </a:r>
            <a:r>
              <a:rPr lang="en-US" sz="4000" b="1" dirty="0">
                <a:effectLst>
                  <a:glow rad="127000">
                    <a:schemeClr val="tx1"/>
                  </a:glow>
                </a:effectLst>
                <a:latin typeface="Arial" charset="0"/>
                <a:ea typeface="ＭＳ Ｐゴシック" charset="0"/>
                <a:cs typeface="ＭＳ Ｐゴシック" charset="0"/>
              </a:rPr>
              <a:t>it is a good thing to receive wealth from God and the good health to enjoy it. To enjoy your work and accept your lot in life—this is indeed a gift from </a:t>
            </a:r>
            <a:r>
              <a:rPr lang="en-US" sz="4000" b="1" dirty="0" smtClean="0">
                <a:effectLst>
                  <a:glow rad="127000">
                    <a:schemeClr val="tx1"/>
                  </a:glow>
                </a:effectLst>
                <a:latin typeface="Arial" charset="0"/>
                <a:ea typeface="ＭＳ Ｐゴシック" charset="0"/>
                <a:cs typeface="ＭＳ Ｐゴシック" charset="0"/>
              </a:rPr>
              <a:t>God</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(5:19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0607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1" y="1861271"/>
            <a:ext cx="9261425" cy="5032041"/>
          </a:xfrm>
          <a:prstGeom prst="rect">
            <a:avLst/>
          </a:prstGeom>
        </p:spPr>
      </p:pic>
      <p:sp>
        <p:nvSpPr>
          <p:cNvPr id="900098" name="Rectangle 2"/>
          <p:cNvSpPr>
            <a:spLocks noGrp="1" noChangeArrowheads="1"/>
          </p:cNvSpPr>
          <p:nvPr>
            <p:ph type="ctrTitle"/>
          </p:nvPr>
        </p:nvSpPr>
        <p:spPr>
          <a:xfrm>
            <a:off x="1" y="368299"/>
            <a:ext cx="8941766" cy="2588859"/>
          </a:xfrm>
          <a:solidFill>
            <a:schemeClr val="bg1"/>
          </a:solidFill>
          <a:effectLst/>
          <a:extLst/>
        </p:spPr>
        <p:txBody>
          <a:bodyPr/>
          <a:lstStyle/>
          <a:p>
            <a:pPr>
              <a:defRPr/>
            </a:pPr>
            <a:r>
              <a:rPr lang="ru-RU"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God </a:t>
            </a:r>
            <a:r>
              <a:rPr lang="en-US" sz="3600" b="1" dirty="0">
                <a:solidFill>
                  <a:srgbClr val="000000"/>
                </a:solidFill>
                <a:latin typeface="Arial" charset="0"/>
                <a:ea typeface="ＭＳ Ｐゴシック" charset="0"/>
                <a:cs typeface="ＭＳ Ｐゴシック" charset="0"/>
              </a:rPr>
              <a:t>keeps such people so busy enjoying life that they take no time to brood over the </a:t>
            </a:r>
            <a:r>
              <a:rPr lang="en-US" sz="3600" b="1" dirty="0" smtClean="0">
                <a:solidFill>
                  <a:srgbClr val="000000"/>
                </a:solidFill>
                <a:latin typeface="Arial" charset="0"/>
                <a:ea typeface="ＭＳ Ｐゴシック" charset="0"/>
                <a:cs typeface="ＭＳ Ｐゴシック" charset="0"/>
              </a:rPr>
              <a:t>past</a:t>
            </a:r>
            <a:r>
              <a:rPr lang="ru-RU"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 (5:20 </a:t>
            </a:r>
            <a:r>
              <a:rPr lang="en-US" sz="3200" b="1" dirty="0" smtClean="0">
                <a:solidFill>
                  <a:srgbClr val="000000"/>
                </a:solidFill>
                <a:latin typeface="Arial" charset="0"/>
                <a:ea typeface="ＭＳ Ｐゴシック" charset="0"/>
                <a:cs typeface="ＭＳ Ｐゴシック" charset="0"/>
              </a:rPr>
              <a:t>NLT</a:t>
            </a:r>
            <a:r>
              <a:rPr lang="en-US" sz="3600" b="1" dirty="0" smtClean="0">
                <a:solidFill>
                  <a:srgbClr val="000000"/>
                </a:solidFill>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3072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1"/>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God prevents many from enjoying their riches and honor (6:1-</a:t>
            </a:r>
            <a:r>
              <a:rPr lang="en-US" b="1" dirty="0" smtClean="0">
                <a:effectLst>
                  <a:glow rad="127000">
                    <a:schemeClr val="tx1"/>
                  </a:glow>
                </a:effectLst>
                <a:latin typeface="Arial" charset="0"/>
                <a:ea typeface="ＭＳ Ｐゴシック" charset="0"/>
                <a:cs typeface="ＭＳ Ｐゴシック" charset="0"/>
              </a:rPr>
              <a:t>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5248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01093" cy="6858001"/>
          </a:xfrm>
          <a:prstGeom prst="rect">
            <a:avLst/>
          </a:prstGeom>
        </p:spPr>
      </p:pic>
      <p:sp>
        <p:nvSpPr>
          <p:cNvPr id="900098" name="Rectangle 2"/>
          <p:cNvSpPr>
            <a:spLocks noGrp="1" noChangeArrowheads="1"/>
          </p:cNvSpPr>
          <p:nvPr>
            <p:ph type="ctrTitle"/>
          </p:nvPr>
        </p:nvSpPr>
        <p:spPr>
          <a:xfrm>
            <a:off x="-1" y="116632"/>
            <a:ext cx="9144001" cy="616298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There </a:t>
            </a:r>
            <a:r>
              <a:rPr lang="en-US" sz="3600" b="1" dirty="0">
                <a:effectLst>
                  <a:glow rad="127000">
                    <a:schemeClr val="tx1"/>
                  </a:glow>
                </a:effectLst>
                <a:latin typeface="Arial" charset="0"/>
                <a:ea typeface="ＭＳ Ｐゴシック" charset="0"/>
                <a:cs typeface="ＭＳ Ｐゴシック" charset="0"/>
              </a:rPr>
              <a:t>is another serious tragedy I have seen under the sun, and it weighs heavily on humanity.  </a:t>
            </a:r>
            <a:r>
              <a:rPr lang="en-US" sz="3600" b="1" baseline="30000" dirty="0" smtClean="0">
                <a:effectLst>
                  <a:glow rad="127000">
                    <a:schemeClr val="tx1"/>
                  </a:glow>
                </a:effectLst>
                <a:latin typeface="Arial" charset="0"/>
                <a:ea typeface="ＭＳ Ｐゴシック" charset="0"/>
                <a:cs typeface="ＭＳ Ｐゴシック" charset="0"/>
              </a:rPr>
              <a:t>2</a:t>
            </a:r>
            <a:r>
              <a:rPr lang="en-US" sz="3600" b="1" dirty="0" smtClean="0">
                <a:effectLst>
                  <a:glow rad="127000">
                    <a:schemeClr val="tx1"/>
                  </a:glow>
                </a:effectLst>
                <a:latin typeface="Arial" charset="0"/>
                <a:ea typeface="ＭＳ Ｐゴシック" charset="0"/>
                <a:cs typeface="ＭＳ Ｐゴシック" charset="0"/>
              </a:rPr>
              <a:t>God </a:t>
            </a:r>
            <a:r>
              <a:rPr lang="en-US" sz="3600" b="1" dirty="0">
                <a:effectLst>
                  <a:glow rad="127000">
                    <a:schemeClr val="tx1"/>
                  </a:glow>
                </a:effectLst>
                <a:latin typeface="Arial" charset="0"/>
                <a:ea typeface="ＭＳ Ｐゴシック" charset="0"/>
                <a:cs typeface="ＭＳ Ｐゴシック" charset="0"/>
              </a:rPr>
              <a:t>gives some people great wealth and honor and everything they could ever want, but then he </a:t>
            </a:r>
            <a:r>
              <a:rPr lang="en-US" sz="3600" b="1" dirty="0" err="1" smtClean="0">
                <a:effectLst>
                  <a:glow rad="127000">
                    <a:schemeClr val="tx1"/>
                  </a:glow>
                </a:effectLst>
                <a:latin typeface="Arial" charset="0"/>
                <a:ea typeface="ＭＳ Ｐゴシック" charset="0"/>
                <a:cs typeface="ＭＳ Ｐゴシック" charset="0"/>
              </a:rPr>
              <a:t>doesn</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give them the chance to enjoy these things. They die, and someone else, even a stranger, ends up enjoying their wealth! This is </a:t>
            </a:r>
            <a:r>
              <a:rPr lang="en-US" sz="3600" b="1" dirty="0" smtClean="0">
                <a:effectLst>
                  <a:glow rad="127000">
                    <a:schemeClr val="tx1"/>
                  </a:glow>
                </a:effectLst>
                <a:latin typeface="Arial" charset="0"/>
                <a:ea typeface="ＭＳ Ｐゴシック" charset="0"/>
                <a:cs typeface="ＭＳ Ｐゴシック" charset="0"/>
              </a:rPr>
              <a:t>meaningless—</a:t>
            </a:r>
            <a:r>
              <a:rPr lang="en-US" sz="3600" b="1" dirty="0">
                <a:effectLst>
                  <a:glow rad="127000">
                    <a:schemeClr val="tx1"/>
                  </a:glow>
                </a:effectLst>
                <a:latin typeface="Arial" charset="0"/>
                <a:ea typeface="ＭＳ Ｐゴシック" charset="0"/>
                <a:cs typeface="ＭＳ Ｐゴシック" charset="0"/>
              </a:rPr>
              <a:t>a sickening </a:t>
            </a:r>
            <a:r>
              <a:rPr lang="en-US" sz="3600" b="1" dirty="0" smtClean="0">
                <a:effectLst>
                  <a:glow rad="127000">
                    <a:schemeClr val="tx1"/>
                  </a:glow>
                </a:effectLst>
                <a:latin typeface="Arial" charset="0"/>
                <a:ea typeface="ＭＳ Ｐゴシック" charset="0"/>
                <a:cs typeface="ＭＳ Ｐゴシック" charset="0"/>
              </a:rPr>
              <a:t>tragedy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48201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524452"/>
            <a:ext cx="9218828" cy="4399895"/>
          </a:xfrm>
          <a:prstGeom prst="rect">
            <a:avLst/>
          </a:prstGeom>
        </p:spPr>
      </p:pic>
      <p:sp>
        <p:nvSpPr>
          <p:cNvPr id="900098" name="Rectangle 2"/>
          <p:cNvSpPr>
            <a:spLocks noGrp="1" noChangeArrowheads="1"/>
          </p:cNvSpPr>
          <p:nvPr>
            <p:ph type="ctrTitle"/>
          </p:nvPr>
        </p:nvSpPr>
        <p:spPr>
          <a:xfrm>
            <a:off x="0" y="149500"/>
            <a:ext cx="9144000" cy="2016125"/>
          </a:xfrm>
          <a:effectLst>
            <a:outerShdw blurRad="63500" dist="35921" dir="2700000" algn="ctr" rotWithShape="0">
              <a:schemeClr val="tx2">
                <a:alpha val="74998"/>
              </a:schemeClr>
            </a:outerShdw>
          </a:effectLst>
          <a:extLst/>
        </p:spPr>
        <p:txBody>
          <a:bodyPr/>
          <a:lstStyle/>
          <a:p>
            <a:pPr>
              <a:defRPr/>
            </a:pPr>
            <a:r>
              <a:rPr lang="en-US" sz="4800" b="1" dirty="0">
                <a:solidFill>
                  <a:schemeClr val="tx1"/>
                </a:solidFill>
              </a:rPr>
              <a:t>If you </a:t>
            </a:r>
            <a:r>
              <a:rPr lang="en-US" sz="4800" b="1" dirty="0" smtClean="0">
                <a:solidFill>
                  <a:schemeClr val="tx1"/>
                </a:solidFill>
              </a:rPr>
              <a:t>don</a:t>
            </a:r>
            <a:r>
              <a:rPr lang="uk-UA" sz="4800" b="1" dirty="0" smtClean="0">
                <a:solidFill>
                  <a:schemeClr val="tx1"/>
                </a:solidFill>
              </a:rPr>
              <a:t>'</a:t>
            </a:r>
            <a:r>
              <a:rPr lang="en-US" sz="4800" b="1" dirty="0" smtClean="0">
                <a:solidFill>
                  <a:schemeClr val="tx1"/>
                </a:solidFill>
              </a:rPr>
              <a:t>t </a:t>
            </a:r>
            <a:r>
              <a:rPr lang="en-US" sz="4800" b="1" dirty="0">
                <a:solidFill>
                  <a:schemeClr val="tx1"/>
                </a:solidFill>
              </a:rPr>
              <a:t>enjoy your possessions, then you will never enjoy life (6:3-</a:t>
            </a:r>
            <a:r>
              <a:rPr lang="en-US" sz="4800" b="1" dirty="0" smtClean="0">
                <a:solidFill>
                  <a:schemeClr val="tx1"/>
                </a:solidFill>
              </a:rPr>
              <a:t>9</a:t>
            </a:r>
            <a:r>
              <a:rPr lang="en-SG" sz="4800" b="1" dirty="0" smtClean="0">
                <a:solidFill>
                  <a:schemeClr val="tx1"/>
                </a:solidFill>
              </a:rPr>
              <a:t>).</a:t>
            </a:r>
            <a:endParaRPr lang="en-US" sz="48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13760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09818" y="116632"/>
            <a:ext cx="5334181" cy="6741368"/>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 </a:t>
            </a:r>
            <a:r>
              <a:rPr lang="en-US" sz="3600" b="1" dirty="0">
                <a:effectLst>
                  <a:glow rad="127000">
                    <a:schemeClr val="tx1"/>
                  </a:glow>
                </a:effectLst>
                <a:latin typeface="Arial" charset="0"/>
                <a:ea typeface="ＭＳ Ｐゴシック" charset="0"/>
                <a:cs typeface="ＭＳ Ｐゴシック" charset="0"/>
              </a:rPr>
              <a:t>man might have a hundred children and live to be very old. But if he finds no satisfaction in life and </a:t>
            </a:r>
            <a:r>
              <a:rPr lang="en-US" sz="3600" b="1" dirty="0" smtClean="0">
                <a:effectLst>
                  <a:glow rad="127000">
                    <a:schemeClr val="tx1"/>
                  </a:glow>
                </a:effectLst>
                <a:latin typeface="Arial" charset="0"/>
                <a:ea typeface="ＭＳ Ｐゴシック" charset="0"/>
                <a:cs typeface="ＭＳ Ｐゴシック" charset="0"/>
              </a:rPr>
              <a:t>doesn’t </a:t>
            </a:r>
            <a:r>
              <a:rPr lang="en-US" sz="3600" b="1" dirty="0">
                <a:effectLst>
                  <a:glow rad="127000">
                    <a:schemeClr val="tx1"/>
                  </a:glow>
                </a:effectLst>
                <a:latin typeface="Arial" charset="0"/>
                <a:ea typeface="ＭＳ Ｐゴシック" charset="0"/>
                <a:cs typeface="ＭＳ Ｐゴシック" charset="0"/>
              </a:rPr>
              <a:t>even get a decent burial, it would have been better for him to be born </a:t>
            </a:r>
            <a:r>
              <a:rPr lang="en-US" sz="3600" b="1" dirty="0" smtClean="0">
                <a:effectLst>
                  <a:glow rad="127000">
                    <a:schemeClr val="tx1"/>
                  </a:glow>
                </a:effectLst>
                <a:latin typeface="Arial" charset="0"/>
                <a:ea typeface="ＭＳ Ｐゴシック" charset="0"/>
                <a:cs typeface="ＭＳ Ｐゴシック" charset="0"/>
              </a:rPr>
              <a:t>dead</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598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86" y="2800604"/>
            <a:ext cx="3795447" cy="40573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57512" y="116632"/>
            <a:ext cx="5803884" cy="6741368"/>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His </a:t>
            </a:r>
            <a:r>
              <a:rPr lang="en-US" sz="3600" b="1" dirty="0">
                <a:effectLst>
                  <a:glow rad="127000">
                    <a:schemeClr val="tx1"/>
                  </a:glow>
                </a:effectLst>
                <a:latin typeface="Arial" charset="0"/>
                <a:ea typeface="ＭＳ Ｐゴシック" charset="0"/>
                <a:cs typeface="ＭＳ Ｐゴシック" charset="0"/>
              </a:rPr>
              <a:t>birth would have been meaningless, and he would have ended in darkness. He </a:t>
            </a:r>
            <a:r>
              <a:rPr lang="en-US" sz="3600" b="1" dirty="0" smtClean="0">
                <a:effectLst>
                  <a:glow rad="127000">
                    <a:schemeClr val="tx1"/>
                  </a:glow>
                </a:effectLst>
                <a:latin typeface="Arial" charset="0"/>
                <a:ea typeface="ＭＳ Ｐゴシック" charset="0"/>
                <a:cs typeface="ＭＳ Ｐゴシック" charset="0"/>
              </a:rPr>
              <a:t>wouldn’t </a:t>
            </a:r>
            <a:r>
              <a:rPr lang="en-US" sz="3600" b="1" dirty="0">
                <a:effectLst>
                  <a:glow rad="127000">
                    <a:schemeClr val="tx1"/>
                  </a:glow>
                </a:effectLst>
                <a:latin typeface="Arial" charset="0"/>
                <a:ea typeface="ＭＳ Ｐゴシック" charset="0"/>
                <a:cs typeface="ＭＳ Ｐゴシック" charset="0"/>
              </a:rPr>
              <a:t>even have had a name,  </a:t>
            </a:r>
            <a:r>
              <a:rPr lang="en-US" sz="3600" b="1" baseline="30000" dirty="0" smtClean="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he would never have seen the sun or known of its existence. Yet he would have had more peace than in growing up to be an unhappy </a:t>
            </a:r>
            <a:r>
              <a:rPr lang="en-US" sz="3600" b="1" dirty="0" smtClean="0">
                <a:effectLst>
                  <a:glow rad="127000">
                    <a:schemeClr val="tx1"/>
                  </a:glow>
                </a:effectLst>
                <a:latin typeface="Arial" charset="0"/>
                <a:ea typeface="ＭＳ Ｐゴシック" charset="0"/>
                <a:cs typeface="ＭＳ Ｐゴシック" charset="0"/>
              </a:rPr>
              <a:t>man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(6:4-5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899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762000" y="215900"/>
            <a:ext cx="7620000" cy="6413500"/>
          </a:xfrm>
          <a:prstGeom prst="rect">
            <a:avLst/>
          </a:prstGeom>
        </p:spPr>
      </p:pic>
      <p:sp>
        <p:nvSpPr>
          <p:cNvPr id="4" name="TextBox 3"/>
          <p:cNvSpPr txBox="1"/>
          <p:nvPr/>
        </p:nvSpPr>
        <p:spPr>
          <a:xfrm>
            <a:off x="0" y="5162857"/>
            <a:ext cx="9136780" cy="1323439"/>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chemeClr val="accent3"/>
                </a:solidFill>
                <a:latin typeface="Arial"/>
                <a:cs typeface="Arial"/>
              </a:rPr>
              <a:t>Money Can’t Buy Happiness</a:t>
            </a:r>
            <a:endParaRPr lang="en-US" sz="3200" b="1" dirty="0" smtClean="0">
              <a:ln/>
              <a:solidFill>
                <a:schemeClr val="accent3"/>
              </a:solidFill>
              <a:latin typeface="Arial"/>
              <a:cs typeface="Arial"/>
            </a:endParaRPr>
          </a:p>
          <a:p>
            <a:pPr algn="ctr"/>
            <a:r>
              <a:rPr lang="en-US" sz="3200" b="1" dirty="0" smtClean="0">
                <a:ln/>
                <a:solidFill>
                  <a:schemeClr val="accent3"/>
                </a:solidFill>
                <a:latin typeface="Arial"/>
                <a:cs typeface="Arial"/>
              </a:rPr>
              <a:t>But I would better cry in my Ferrari</a:t>
            </a:r>
            <a:endParaRPr lang="en-US" sz="3000" b="1" dirty="0">
              <a:ln/>
              <a:solidFill>
                <a:schemeClr val="accent3"/>
              </a:solidFill>
              <a:latin typeface="Arial"/>
              <a:cs typeface="Arial"/>
            </a:endParaRPr>
          </a:p>
        </p:txBody>
      </p:sp>
    </p:spTree>
    <p:extLst>
      <p:ext uri="{BB962C8B-B14F-4D97-AF65-F5344CB8AC3E}">
        <p14:creationId xmlns:p14="http://schemas.microsoft.com/office/powerpoint/2010/main" val="895486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6400"/>
            <a:ext cx="9144000" cy="6030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7263" y="116632"/>
            <a:ext cx="5106736" cy="6741368"/>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He </a:t>
            </a:r>
            <a:r>
              <a:rPr lang="en-US" sz="3600" b="1" dirty="0">
                <a:effectLst>
                  <a:glow rad="127000">
                    <a:schemeClr val="tx1"/>
                  </a:glow>
                </a:effectLst>
                <a:latin typeface="Arial" charset="0"/>
                <a:ea typeface="ＭＳ Ｐゴシック" charset="0"/>
                <a:cs typeface="ＭＳ Ｐゴシック" charset="0"/>
              </a:rPr>
              <a:t>might live a thousand years twice over but still not find contentment. And since he must die like everyone else—well, </a:t>
            </a:r>
            <a:r>
              <a:rPr lang="en-US" sz="3600" b="1" dirty="0" smtClean="0">
                <a:effectLst>
                  <a:glow rad="127000">
                    <a:schemeClr val="tx1"/>
                  </a:glow>
                </a:effectLst>
                <a:latin typeface="Arial" charset="0"/>
                <a:ea typeface="ＭＳ Ｐゴシック" charset="0"/>
                <a:cs typeface="ＭＳ Ｐゴシック" charset="0"/>
              </a:rPr>
              <a:t>what</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the use</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2693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753392" y="1878666"/>
            <a:ext cx="7469001" cy="4979334"/>
          </a:xfrm>
          <a:prstGeom prst="rect">
            <a:avLst/>
          </a:prstGeom>
        </p:spPr>
      </p:pic>
      <p:sp>
        <p:nvSpPr>
          <p:cNvPr id="900098" name="Rectangle 2"/>
          <p:cNvSpPr>
            <a:spLocks noGrp="1" noChangeArrowheads="1"/>
          </p:cNvSpPr>
          <p:nvPr>
            <p:ph type="ctrTitle"/>
          </p:nvPr>
        </p:nvSpPr>
        <p:spPr>
          <a:xfrm>
            <a:off x="0" y="368300"/>
            <a:ext cx="9144000" cy="2136588"/>
          </a:xfrm>
          <a:effectLst/>
          <a:extLst/>
        </p:spPr>
        <p:txBody>
          <a:bodyPr/>
          <a:lstStyle/>
          <a:p>
            <a:pPr>
              <a:defRPr/>
            </a:pPr>
            <a:r>
              <a:rPr lang="en-US" sz="4800" b="1" dirty="0">
                <a:solidFill>
                  <a:srgbClr val="000000"/>
                </a:solidFill>
                <a:latin typeface="Arial" charset="0"/>
                <a:ea typeface="ＭＳ Ｐゴシック" charset="0"/>
                <a:cs typeface="ＭＳ Ｐゴシック" charset="0"/>
              </a:rPr>
              <a:t>Life is futile for those never satisfied with </a:t>
            </a:r>
            <a:r>
              <a:rPr lang="en-US" sz="4800" b="1">
                <a:solidFill>
                  <a:srgbClr val="000000"/>
                </a:solidFill>
                <a:latin typeface="Arial" charset="0"/>
                <a:ea typeface="ＭＳ Ｐゴシック" charset="0"/>
                <a:cs typeface="ＭＳ Ｐゴシック" charset="0"/>
              </a:rPr>
              <a:t>their </a:t>
            </a:r>
            <a:r>
              <a:rPr lang="en-US" sz="4800" b="1" smtClean="0">
                <a:solidFill>
                  <a:srgbClr val="000000"/>
                </a:solidFill>
                <a:latin typeface="Arial" charset="0"/>
                <a:ea typeface="ＭＳ Ｐゴシック" charset="0"/>
                <a:cs typeface="ＭＳ Ｐゴシック" charset="0"/>
              </a:rPr>
              <a:t>money</a:t>
            </a:r>
            <a:br>
              <a:rPr lang="en-US" sz="4800" b="1" smtClean="0">
                <a:solidFill>
                  <a:srgbClr val="000000"/>
                </a:solidFill>
                <a:latin typeface="Arial" charset="0"/>
                <a:ea typeface="ＭＳ Ｐゴシック" charset="0"/>
                <a:cs typeface="ＭＳ Ｐゴシック" charset="0"/>
              </a:rPr>
            </a:br>
            <a:r>
              <a:rPr lang="en-US" sz="4800" b="1" smtClean="0">
                <a:solidFill>
                  <a:srgbClr val="000000"/>
                </a:solidFill>
                <a:latin typeface="Arial" charset="0"/>
                <a:ea typeface="ＭＳ Ｐゴシック" charset="0"/>
                <a:cs typeface="ＭＳ Ｐゴシック" charset="0"/>
              </a:rPr>
              <a:t>(</a:t>
            </a:r>
            <a:r>
              <a:rPr lang="en-US" sz="4800" b="1" dirty="0">
                <a:solidFill>
                  <a:srgbClr val="000000"/>
                </a:solidFill>
                <a:latin typeface="Arial" charset="0"/>
                <a:ea typeface="ＭＳ Ｐゴシック" charset="0"/>
                <a:cs typeface="ＭＳ Ｐゴシック" charset="0"/>
              </a:rPr>
              <a:t>6:7-</a:t>
            </a:r>
            <a:r>
              <a:rPr lang="en-US" sz="4800" b="1" dirty="0" smtClean="0">
                <a:solidFill>
                  <a:srgbClr val="000000"/>
                </a:solidFill>
                <a:latin typeface="Arial" charset="0"/>
                <a:ea typeface="ＭＳ Ｐゴシック" charset="0"/>
                <a:cs typeface="ＭＳ Ｐゴシック" charset="0"/>
              </a:rPr>
              <a:t>9). </a:t>
            </a:r>
            <a:endParaRPr lang="en-US" sz="48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6799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464300"/>
          </a:xfrm>
          <a:prstGeom prst="rect">
            <a:avLst/>
          </a:prstGeom>
        </p:spPr>
      </p:pic>
      <p:sp>
        <p:nvSpPr>
          <p:cNvPr id="900098" name="Rectangle 2"/>
          <p:cNvSpPr>
            <a:spLocks noGrp="1" noChangeArrowheads="1"/>
          </p:cNvSpPr>
          <p:nvPr>
            <p:ph type="ctrTitle"/>
          </p:nvPr>
        </p:nvSpPr>
        <p:spPr>
          <a:xfrm>
            <a:off x="0" y="5138087"/>
            <a:ext cx="9144000" cy="1602437"/>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All </a:t>
            </a:r>
            <a:r>
              <a:rPr lang="en-US" sz="3600" b="1" dirty="0">
                <a:effectLst>
                  <a:glow rad="127000">
                    <a:schemeClr val="tx1"/>
                  </a:glow>
                </a:effectLst>
                <a:latin typeface="Arial" charset="0"/>
                <a:ea typeface="ＭＳ Ｐゴシック" charset="0"/>
                <a:cs typeface="ＭＳ Ｐゴシック" charset="0"/>
              </a:rPr>
              <a:t>people spend their lives scratching for food, but they never seem to have </a:t>
            </a:r>
            <a:r>
              <a:rPr lang="en-US" sz="3600" b="1" dirty="0" smtClean="0">
                <a:effectLst>
                  <a:glow rad="127000">
                    <a:schemeClr val="tx1"/>
                  </a:glow>
                </a:effectLst>
                <a:latin typeface="Arial" charset="0"/>
                <a:ea typeface="ＭＳ Ｐゴシック" charset="0"/>
                <a:cs typeface="ＭＳ Ｐゴシック" charset="0"/>
              </a:rPr>
              <a:t>enough</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914555" cy="2591863"/>
          </a:xfrm>
          <a:prstGeom prst="rect">
            <a:avLst/>
          </a:prstGeom>
        </p:spPr>
      </p:pic>
    </p:spTree>
    <p:extLst>
      <p:ext uri="{BB962C8B-B14F-4D97-AF65-F5344CB8AC3E}">
        <p14:creationId xmlns:p14="http://schemas.microsoft.com/office/powerpoint/2010/main" val="2377174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792"/>
            <a:ext cx="5149344" cy="68657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83901" y="116632"/>
            <a:ext cx="4760098" cy="6741368"/>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So </a:t>
            </a:r>
            <a:r>
              <a:rPr lang="en-US" sz="4000" b="1" dirty="0">
                <a:effectLst>
                  <a:glow rad="127000">
                    <a:schemeClr val="tx1"/>
                  </a:glow>
                </a:effectLst>
                <a:latin typeface="Arial" charset="0"/>
                <a:ea typeface="ＭＳ Ｐゴシック" charset="0"/>
                <a:cs typeface="ＭＳ Ｐゴシック" charset="0"/>
              </a:rPr>
              <a:t>are wise people really better off than fools? Do poor people gain anything by being wise and knowing how to act in front of others</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(6:8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43719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2658" y="116632"/>
            <a:ext cx="4551342" cy="3710280"/>
          </a:xfrm>
          <a:solidFill>
            <a:srgbClr val="000000"/>
          </a:solidFill>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Enjoy </a:t>
            </a:r>
            <a:r>
              <a:rPr lang="en-US" sz="4000" b="1" dirty="0">
                <a:effectLst>
                  <a:glow rad="127000">
                    <a:schemeClr val="tx1"/>
                  </a:glow>
                </a:effectLst>
                <a:latin typeface="Arial" charset="0"/>
                <a:ea typeface="ＭＳ Ｐゴシック" charset="0"/>
                <a:cs typeface="ＭＳ Ｐゴシック" charset="0"/>
              </a:rPr>
              <a:t>what you have rather than desiring what you </a:t>
            </a: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have</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(6:9a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60255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765383"/>
            <a:ext cx="9161831" cy="60926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1360" y="1408999"/>
            <a:ext cx="4551342" cy="3710280"/>
          </a:xfrm>
          <a:noFill/>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Just </a:t>
            </a:r>
            <a:r>
              <a:rPr lang="en-US" sz="4000" b="1" dirty="0">
                <a:effectLst>
                  <a:glow rad="127000">
                    <a:schemeClr val="tx1"/>
                  </a:glow>
                </a:effectLst>
                <a:latin typeface="Arial" charset="0"/>
                <a:ea typeface="ＭＳ Ｐゴシック" charset="0"/>
                <a:cs typeface="ＭＳ Ｐゴシック" charset="0"/>
              </a:rPr>
              <a:t>dreaming about nice things is meaningless—like chasing the </a:t>
            </a:r>
            <a:r>
              <a:rPr lang="en-US" sz="4000" b="1" dirty="0" smtClean="0">
                <a:effectLst>
                  <a:glow rad="127000">
                    <a:schemeClr val="tx1"/>
                  </a:glow>
                </a:effectLst>
                <a:latin typeface="Arial" charset="0"/>
                <a:ea typeface="ＭＳ Ｐゴシック" charset="0"/>
                <a:cs typeface="ＭＳ Ｐゴシック" charset="0"/>
              </a:rPr>
              <a:t>wind</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(6:9b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8178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6000" b="1" dirty="0">
                <a:effectLst>
                  <a:glow rad="127000">
                    <a:schemeClr val="tx1"/>
                  </a:glow>
                </a:effectLst>
                <a:latin typeface="Arial" charset="0"/>
                <a:ea typeface="ＭＳ Ｐゴシック" charset="0"/>
                <a:cs typeface="ＭＳ Ｐゴシック" charset="0"/>
              </a:rPr>
              <a:t>What should be our view of money?</a:t>
            </a:r>
          </a:p>
        </p:txBody>
      </p:sp>
    </p:spTree>
    <p:extLst>
      <p:ext uri="{BB962C8B-B14F-4D97-AF65-F5344CB8AC3E}">
        <p14:creationId xmlns:p14="http://schemas.microsoft.com/office/powerpoint/2010/main" val="797004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200" y="515948"/>
            <a:ext cx="7708900" cy="4851400"/>
          </a:xfrm>
          <a:prstGeom prst="rect">
            <a:avLst/>
          </a:prstGeom>
        </p:spPr>
      </p:pic>
      <p:sp>
        <p:nvSpPr>
          <p:cNvPr id="900098" name="Rectangle 2"/>
          <p:cNvSpPr>
            <a:spLocks noGrp="1" noChangeArrowheads="1"/>
          </p:cNvSpPr>
          <p:nvPr>
            <p:ph type="ctrTitle"/>
          </p:nvPr>
        </p:nvSpPr>
        <p:spPr>
          <a:xfrm>
            <a:off x="0" y="97316"/>
            <a:ext cx="9144000" cy="150303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Main Idea of 5:8–6:9</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354970"/>
            <a:ext cx="9144000" cy="15030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Materialism has many negative results but godly people can </a:t>
            </a:r>
            <a:r>
              <a:rPr lang="en-US" sz="3600" b="1" dirty="0">
                <a:solidFill>
                  <a:srgbClr val="FFFF00"/>
                </a:solidFill>
                <a:effectLst>
                  <a:glow rad="127000">
                    <a:schemeClr val="tx1"/>
                  </a:glow>
                </a:effectLst>
                <a:latin typeface="Arial" charset="0"/>
                <a:ea typeface="ＭＳ Ｐゴシック" charset="0"/>
                <a:cs typeface="ＭＳ Ｐゴシック" charset="0"/>
              </a:rPr>
              <a:t>enjoy</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wealth.</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37136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732" y="0"/>
            <a:ext cx="8586788" cy="6858000"/>
          </a:xfrm>
          <a:prstGeom prst="rect">
            <a:avLst/>
          </a:prstGeom>
        </p:spPr>
      </p:pic>
      <p:sp>
        <p:nvSpPr>
          <p:cNvPr id="900098" name="Rectangle 2"/>
          <p:cNvSpPr>
            <a:spLocks noGrp="1" noChangeArrowheads="1"/>
          </p:cNvSpPr>
          <p:nvPr>
            <p:ph type="ctrTitle"/>
          </p:nvPr>
        </p:nvSpPr>
        <p:spPr>
          <a:xfrm>
            <a:off x="0" y="1"/>
            <a:ext cx="9144000" cy="250488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Three Profound Truths About Money…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35130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a:t>
            </a:r>
            <a:r>
              <a:rPr lang="en-US" sz="4000" b="1" dirty="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Don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be surprised that some corrupt officials </a:t>
            </a:r>
            <a:r>
              <a:rPr lang="en-US" sz="4000" b="1" dirty="0">
                <a:solidFill>
                  <a:srgbClr val="FFFF00"/>
                </a:solidFill>
                <a:effectLst>
                  <a:glow rad="127000">
                    <a:schemeClr val="tx1"/>
                  </a:glow>
                </a:effectLst>
                <a:latin typeface="Arial" charset="0"/>
                <a:ea typeface="ＭＳ Ｐゴシック" charset="0"/>
                <a:cs typeface="ＭＳ Ｐゴシック" charset="0"/>
              </a:rPr>
              <a:t>hoard</a:t>
            </a:r>
            <a:r>
              <a:rPr lang="en-US" sz="4000" b="1" dirty="0">
                <a:effectLst>
                  <a:glow rad="127000">
                    <a:schemeClr val="tx1"/>
                  </a:glow>
                </a:effectLst>
                <a:latin typeface="Arial" charset="0"/>
                <a:ea typeface="ＭＳ Ｐゴシック" charset="0"/>
                <a:cs typeface="ＭＳ Ｐゴシック" charset="0"/>
              </a:rPr>
              <a:t> wealth (5:8-9).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38554591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4" name="TextBox 3"/>
          <p:cNvSpPr txBox="1"/>
          <p:nvPr/>
        </p:nvSpPr>
        <p:spPr>
          <a:xfrm>
            <a:off x="0" y="5127080"/>
            <a:ext cx="9136780" cy="1323439"/>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chemeClr val="accent3"/>
                </a:solidFill>
                <a:latin typeface="Arial"/>
                <a:cs typeface="Arial"/>
              </a:rPr>
              <a:t>Money Can’t Buy Happiness</a:t>
            </a:r>
            <a:endParaRPr lang="en-US" sz="3200" b="1" dirty="0" smtClean="0">
              <a:ln/>
              <a:solidFill>
                <a:schemeClr val="accent3"/>
              </a:solidFill>
              <a:latin typeface="Arial"/>
              <a:cs typeface="Arial"/>
            </a:endParaRPr>
          </a:p>
          <a:p>
            <a:pPr algn="ctr"/>
            <a:r>
              <a:rPr lang="en-US" sz="3200" b="1" dirty="0" smtClean="0">
                <a:ln/>
                <a:solidFill>
                  <a:schemeClr val="accent3"/>
                </a:solidFill>
                <a:latin typeface="Arial"/>
                <a:cs typeface="Arial"/>
              </a:rPr>
              <a:t>But it sure makes misery easier to live with</a:t>
            </a:r>
            <a:endParaRPr lang="en-US" sz="3000" b="1" dirty="0">
              <a:ln/>
              <a:solidFill>
                <a:schemeClr val="accent3"/>
              </a:solidFill>
              <a:latin typeface="Arial"/>
              <a:cs typeface="Arial"/>
            </a:endParaRPr>
          </a:p>
        </p:txBody>
      </p:sp>
    </p:spTree>
    <p:extLst>
      <p:ext uri="{BB962C8B-B14F-4D97-AF65-F5344CB8AC3E}">
        <p14:creationId xmlns:p14="http://schemas.microsoft.com/office/powerpoint/2010/main" val="21357887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marL="712788" indent="-712788" algn="l">
              <a:defRPr/>
            </a:pPr>
            <a:r>
              <a:rPr lang="en-US" b="1" dirty="0" smtClean="0">
                <a:solidFill>
                  <a:srgbClr val="000000"/>
                </a:solidFill>
                <a:effectLst/>
                <a:latin typeface="Arial" charset="0"/>
                <a:ea typeface="ＭＳ Ｐゴシック" charset="0"/>
                <a:cs typeface="ＭＳ Ｐゴシック" charset="0"/>
              </a:rPr>
              <a:t>II</a:t>
            </a:r>
            <a:r>
              <a:rPr lang="en-US" b="1" dirty="0">
                <a:solidFill>
                  <a:srgbClr val="000000"/>
                </a:solidFill>
                <a:latin typeface="Arial" charset="0"/>
                <a:ea typeface="ＭＳ Ｐゴシック" charset="0"/>
                <a:cs typeface="ＭＳ Ｐゴシック" charset="0"/>
              </a:rPr>
              <a:t>. Materialism has many </a:t>
            </a:r>
            <a:r>
              <a:rPr lang="en-US" b="1" dirty="0">
                <a:solidFill>
                  <a:srgbClr val="FF0000"/>
                </a:solidFill>
                <a:latin typeface="Arial" charset="0"/>
                <a:ea typeface="ＭＳ Ｐゴシック" charset="0"/>
                <a:cs typeface="ＭＳ Ｐゴシック" charset="0"/>
              </a:rPr>
              <a:t>sad</a:t>
            </a:r>
            <a:r>
              <a:rPr lang="en-US" b="1" dirty="0">
                <a:solidFill>
                  <a:srgbClr val="000000"/>
                </a:solidFill>
                <a:latin typeface="Arial" charset="0"/>
                <a:ea typeface="ＭＳ Ｐゴシック" charset="0"/>
                <a:cs typeface="ＭＳ Ｐゴシック" charset="0"/>
              </a:rPr>
              <a:t> results (5:10-17) </a:t>
            </a:r>
            <a:endParaRPr lang="en-US"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231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58" y="1982109"/>
            <a:ext cx="9209380" cy="492619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8900"/>
            <a:ext cx="9036496" cy="1692283"/>
          </a:xfrm>
          <a:effectLst>
            <a:outerShdw blurRad="63500" dist="35921" dir="2700000" algn="ctr" rotWithShape="0">
              <a:schemeClr val="tx2">
                <a:alpha val="74998"/>
              </a:schemeClr>
            </a:outerShdw>
          </a:effectLst>
          <a:extLst/>
        </p:spPr>
        <p:txBody>
          <a:bodyPr/>
          <a:lstStyle/>
          <a:p>
            <a:pPr marL="712788" indent="-712788" algn="l">
              <a:defRPr/>
            </a:pPr>
            <a:r>
              <a:rPr lang="en-US" sz="4000" b="1" dirty="0">
                <a:effectLst>
                  <a:glow rad="127000">
                    <a:schemeClr val="tx1"/>
                  </a:glow>
                </a:effectLst>
                <a:latin typeface="Arial" charset="0"/>
                <a:ea typeface="ＭＳ Ｐゴシック" charset="0"/>
                <a:cs typeface="ＭＳ Ｐゴシック" charset="0"/>
              </a:rPr>
              <a:t>III. God gives money either for the </a:t>
            </a:r>
            <a:r>
              <a:rPr lang="en-US" sz="4000" b="1" dirty="0">
                <a:solidFill>
                  <a:srgbClr val="FFFF00"/>
                </a:solidFill>
                <a:effectLst>
                  <a:glow rad="127000">
                    <a:schemeClr val="tx1"/>
                  </a:glow>
                </a:effectLst>
                <a:latin typeface="Arial" charset="0"/>
                <a:ea typeface="ＭＳ Ｐゴシック" charset="0"/>
                <a:cs typeface="ＭＳ Ｐゴシック" charset="0"/>
              </a:rPr>
              <a:t>worker</a:t>
            </a:r>
            <a:r>
              <a:rPr lang="en-US" sz="4000" b="1" dirty="0">
                <a:effectLst>
                  <a:glow rad="127000">
                    <a:schemeClr val="tx1"/>
                  </a:glow>
                </a:effectLst>
                <a:latin typeface="Arial" charset="0"/>
                <a:ea typeface="ＭＳ Ｐゴシック" charset="0"/>
                <a:cs typeface="ＭＳ Ｐゴシック" charset="0"/>
              </a:rPr>
              <a:t> or for </a:t>
            </a:r>
            <a:r>
              <a:rPr lang="en-US" sz="4000" b="1" dirty="0">
                <a:solidFill>
                  <a:srgbClr val="FFFF00"/>
                </a:solidFill>
                <a:effectLst>
                  <a:glow rad="127000">
                    <a:schemeClr val="tx1"/>
                  </a:glow>
                </a:effectLst>
                <a:latin typeface="Arial" charset="0"/>
                <a:ea typeface="ＭＳ Ｐゴシック" charset="0"/>
                <a:cs typeface="ＭＳ Ｐゴシック" charset="0"/>
              </a:rPr>
              <a:t>others</a:t>
            </a:r>
            <a:r>
              <a:rPr lang="en-US" sz="4000" b="1" dirty="0">
                <a:effectLst>
                  <a:glow rad="127000">
                    <a:schemeClr val="tx1"/>
                  </a:glow>
                </a:effectLst>
                <a:latin typeface="Arial" charset="0"/>
                <a:ea typeface="ＭＳ Ｐゴシック" charset="0"/>
                <a:cs typeface="ＭＳ Ｐゴシック" charset="0"/>
              </a:rPr>
              <a:t> to enjoy (5:18–6:9)</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9674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45131"/>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Are you satisfied with your amount of money?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9685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4471"/>
            <a:ext cx="9036496" cy="507658"/>
          </a:xfrm>
          <a:effectLst>
            <a:outerShdw blurRad="63500" dist="35921" dir="2700000" algn="ctr" rotWithShape="0">
              <a:schemeClr val="tx2">
                <a:alpha val="74998"/>
              </a:schemeClr>
            </a:outerShdw>
          </a:effectLst>
          <a:extLst/>
        </p:spPr>
        <p:txBody>
          <a:bodyPr/>
          <a:lstStyle/>
          <a:p>
            <a:r>
              <a:rPr lang="ru-RU" sz="4000" b="1" dirty="0" smtClean="0"/>
              <a:t>"</a:t>
            </a:r>
            <a:r>
              <a:rPr lang="en-US" sz="4000" b="1" dirty="0" smtClean="0"/>
              <a:t>Moneyless </a:t>
            </a:r>
            <a:r>
              <a:rPr lang="en-US" sz="4000" b="1" dirty="0"/>
              <a:t>man finds </a:t>
            </a:r>
            <a:r>
              <a:rPr lang="en-US" sz="4000" b="1" dirty="0" smtClean="0"/>
              <a:t>happiness</a:t>
            </a:r>
            <a:r>
              <a:rPr lang="ru-RU" sz="4000" b="1" dirty="0" smtClean="0"/>
              <a:t>"</a:t>
            </a:r>
            <a:endParaRPr lang="en-US" sz="4000" b="1" dirty="0"/>
          </a:p>
        </p:txBody>
      </p:sp>
    </p:spTree>
    <p:extLst>
      <p:ext uri="{BB962C8B-B14F-4D97-AF65-F5344CB8AC3E}">
        <p14:creationId xmlns:p14="http://schemas.microsoft.com/office/powerpoint/2010/main" val="2309597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6800" y="883323"/>
            <a:ext cx="4409412" cy="483207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does the Bible say about money?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2362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273300" y="857923"/>
            <a:ext cx="4409412" cy="464579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one who gives </a:t>
            </a:r>
            <a:r>
              <a:rPr lang="en-US" sz="5400" b="1" smtClean="0">
                <a:effectLst>
                  <a:glow rad="127000">
                    <a:schemeClr val="tx1"/>
                  </a:glow>
                </a:effectLst>
                <a:latin typeface="Arial" charset="0"/>
                <a:ea typeface="ＭＳ Ｐゴシック" charset="0"/>
                <a:cs typeface="ＭＳ Ｐゴシック" charset="0"/>
              </a:rPr>
              <a:t>is blessed!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07214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63975" y="1193494"/>
            <a:ext cx="3530600" cy="3810000"/>
          </a:xfrm>
          <a:prstGeom prst="rect">
            <a:avLst/>
          </a:prstGeom>
        </p:spPr>
      </p:pic>
      <p:pic>
        <p:nvPicPr>
          <p:cNvPr id="2" name="Picture 1"/>
          <p:cNvPicPr>
            <a:picLocks noChangeAspect="1"/>
          </p:cNvPicPr>
          <p:nvPr/>
        </p:nvPicPr>
        <p:blipFill>
          <a:blip r:embed="rId4"/>
          <a:stretch>
            <a:fillRect/>
          </a:stretch>
        </p:blipFill>
        <p:spPr>
          <a:xfrm>
            <a:off x="222301" y="1424252"/>
            <a:ext cx="4248581" cy="3364261"/>
          </a:xfrm>
          <a:prstGeom prst="rect">
            <a:avLst/>
          </a:prstGeom>
        </p:spPr>
      </p:pic>
      <p:sp>
        <p:nvSpPr>
          <p:cNvPr id="900098" name="Rectangle 2"/>
          <p:cNvSpPr>
            <a:spLocks noGrp="1" noChangeArrowheads="1"/>
          </p:cNvSpPr>
          <p:nvPr>
            <p:ph type="ctrTitle"/>
          </p:nvPr>
        </p:nvSpPr>
        <p:spPr>
          <a:xfrm>
            <a:off x="222301" y="1568560"/>
            <a:ext cx="4470881" cy="1080120"/>
          </a:xfrm>
          <a:effectLst/>
          <a:extLst/>
        </p:spPr>
        <p:txBody>
          <a:bodyPr/>
          <a:lstStyle/>
          <a:p>
            <a:pPr>
              <a:defRPr/>
            </a:pPr>
            <a:r>
              <a:rPr lang="en-US" sz="6000" b="1" dirty="0" smtClean="0">
                <a:solidFill>
                  <a:srgbClr val="000000"/>
                </a:solidFill>
                <a:latin typeface="Arial" charset="0"/>
                <a:ea typeface="ＭＳ Ｐゴシック" charset="0"/>
                <a:cs typeface="ＭＳ Ｐゴシック" charset="0"/>
              </a:rPr>
              <a:t>God</a:t>
            </a:r>
            <a:r>
              <a:rPr lang="en-US" sz="6000" b="1" dirty="0" smtClean="0">
                <a:solidFill>
                  <a:srgbClr val="000000"/>
                </a:solidFill>
                <a:effectLst/>
                <a:latin typeface="Arial" charset="0"/>
                <a:ea typeface="ＭＳ Ｐゴシック" charset="0"/>
                <a:cs typeface="ＭＳ Ｐゴシック" charset="0"/>
              </a:rPr>
              <a:t>?</a:t>
            </a:r>
            <a:endParaRPr lang="en-US" sz="6000" b="1" dirty="0">
              <a:solidFill>
                <a:srgbClr val="000000"/>
              </a:solidFill>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227333" y="3708393"/>
            <a:ext cx="5138968"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000000"/>
                </a:solidFill>
                <a:latin typeface="Arial" charset="0"/>
                <a:ea typeface="ＭＳ Ｐゴシック" charset="0"/>
                <a:cs typeface="ＭＳ Ｐゴシック" charset="0"/>
              </a:rPr>
              <a:t>or Money?</a:t>
            </a:r>
            <a:endParaRPr lang="en-US" sz="6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496013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5723426" cy="6740525"/>
          </a:xfrm>
          <a:effectLst>
            <a:outerShdw blurRad="63500" dist="35921" dir="2700000" algn="ctr" rotWithShape="0">
              <a:schemeClr val="tx2">
                <a:alpha val="74998"/>
              </a:schemeClr>
            </a:outerShdw>
          </a:effectLst>
          <a:extLst/>
        </p:spPr>
        <p:txBody>
          <a:bodyPr/>
          <a:lstStyle/>
          <a:p>
            <a:pPr>
              <a:defRPr/>
            </a:pP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Only a life lived for others is a life worthwhile</a:t>
            </a: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r>
            <a:br>
              <a:rPr lang="en-US" sz="5400" b="1" dirty="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—Albert Einstein</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3426" y="1269839"/>
            <a:ext cx="2887808" cy="3635566"/>
          </a:xfrm>
          <a:prstGeom prst="rect">
            <a:avLst/>
          </a:prstGeom>
        </p:spPr>
      </p:pic>
    </p:spTree>
    <p:extLst>
      <p:ext uri="{BB962C8B-B14F-4D97-AF65-F5344CB8AC3E}">
        <p14:creationId xmlns:p14="http://schemas.microsoft.com/office/powerpoint/2010/main" val="343416920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331" y="295716"/>
            <a:ext cx="9127538" cy="6070874"/>
          </a:xfrm>
          <a:prstGeom prst="rect">
            <a:avLst/>
          </a:prstGeom>
        </p:spPr>
      </p:pic>
      <p:sp>
        <p:nvSpPr>
          <p:cNvPr id="900098" name="Rectangle 2"/>
          <p:cNvSpPr>
            <a:spLocks noGrp="1" noChangeArrowheads="1"/>
          </p:cNvSpPr>
          <p:nvPr>
            <p:ph type="ctrTitle"/>
          </p:nvPr>
        </p:nvSpPr>
        <p:spPr>
          <a:xfrm>
            <a:off x="800236" y="6740525"/>
            <a:ext cx="5723426" cy="126108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Share!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030718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Preaching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6432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42134"/>
            <a:ext cx="9136780" cy="5715129"/>
          </a:xfrm>
          <a:prstGeom prst="rect">
            <a:avLst/>
          </a:prstGeom>
        </p:spPr>
      </p:pic>
      <p:sp>
        <p:nvSpPr>
          <p:cNvPr id="4" name="TextBox 3"/>
          <p:cNvSpPr txBox="1"/>
          <p:nvPr/>
        </p:nvSpPr>
        <p:spPr>
          <a:xfrm>
            <a:off x="0" y="5340115"/>
            <a:ext cx="9136780" cy="1261884"/>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chemeClr val="accent3"/>
                </a:solidFill>
                <a:latin typeface="Arial"/>
                <a:cs typeface="Arial"/>
              </a:rPr>
              <a:t>Money Can’t Buy Happiness</a:t>
            </a:r>
            <a:endParaRPr lang="en-US" sz="3200" b="1" dirty="0" smtClean="0">
              <a:ln/>
              <a:solidFill>
                <a:schemeClr val="accent3"/>
              </a:solidFill>
              <a:latin typeface="Arial"/>
              <a:cs typeface="Arial"/>
            </a:endParaRPr>
          </a:p>
          <a:p>
            <a:pPr algn="ctr"/>
            <a:r>
              <a:rPr lang="en-US" sz="2800" b="1" dirty="0" smtClean="0">
                <a:ln/>
                <a:solidFill>
                  <a:schemeClr val="accent3"/>
                </a:solidFill>
                <a:latin typeface="Arial"/>
                <a:cs typeface="Arial"/>
              </a:rPr>
              <a:t>But it let’s you shop for it in a better neighborhood</a:t>
            </a:r>
            <a:endParaRPr lang="en-US" sz="2800" b="1" dirty="0">
              <a:ln/>
              <a:solidFill>
                <a:schemeClr val="accent3"/>
              </a:solidFill>
              <a:latin typeface="Arial"/>
              <a:cs typeface="Arial"/>
            </a:endParaRPr>
          </a:p>
        </p:txBody>
      </p:sp>
    </p:spTree>
    <p:extLst>
      <p:ext uri="{BB962C8B-B14F-4D97-AF65-F5344CB8AC3E}">
        <p14:creationId xmlns:p14="http://schemas.microsoft.com/office/powerpoint/2010/main" val="26172533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270000" y="0"/>
            <a:ext cx="6594231" cy="6858000"/>
          </a:xfrm>
          <a:prstGeom prst="rect">
            <a:avLst/>
          </a:prstGeom>
        </p:spPr>
      </p:pic>
      <p:sp>
        <p:nvSpPr>
          <p:cNvPr id="5" name="TextBox 4"/>
          <p:cNvSpPr txBox="1"/>
          <p:nvPr/>
        </p:nvSpPr>
        <p:spPr>
          <a:xfrm>
            <a:off x="0" y="5337366"/>
            <a:ext cx="9136780" cy="1261884"/>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chemeClr val="accent3"/>
                </a:solidFill>
                <a:latin typeface="Arial"/>
                <a:cs typeface="Arial"/>
              </a:rPr>
              <a:t>Money Can’t Buy Happiness</a:t>
            </a:r>
            <a:endParaRPr lang="en-US" sz="3200" b="1" dirty="0" smtClean="0">
              <a:ln/>
              <a:solidFill>
                <a:schemeClr val="accent3"/>
              </a:solidFill>
              <a:latin typeface="Arial"/>
              <a:cs typeface="Arial"/>
            </a:endParaRPr>
          </a:p>
          <a:p>
            <a:pPr algn="ctr"/>
            <a:r>
              <a:rPr lang="en-US" sz="2800" b="1" dirty="0" smtClean="0">
                <a:ln/>
                <a:solidFill>
                  <a:schemeClr val="accent3"/>
                </a:solidFill>
                <a:latin typeface="Arial"/>
                <a:cs typeface="Arial"/>
              </a:rPr>
              <a:t>But poverty can buy you nothing</a:t>
            </a:r>
            <a:endParaRPr lang="en-US" sz="2800" b="1" dirty="0">
              <a:ln/>
              <a:solidFill>
                <a:schemeClr val="accent3"/>
              </a:solidFill>
              <a:latin typeface="Arial"/>
              <a:cs typeface="Arial"/>
            </a:endParaRPr>
          </a:p>
        </p:txBody>
      </p:sp>
    </p:spTree>
    <p:extLst>
      <p:ext uri="{BB962C8B-B14F-4D97-AF65-F5344CB8AC3E}">
        <p14:creationId xmlns:p14="http://schemas.microsoft.com/office/powerpoint/2010/main" val="29454484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295" y="952558"/>
            <a:ext cx="8570106" cy="5314490"/>
          </a:xfrm>
          <a:prstGeom prst="rect">
            <a:avLst/>
          </a:prstGeom>
        </p:spPr>
      </p:pic>
      <p:sp>
        <p:nvSpPr>
          <p:cNvPr id="4" name="TextBox 3"/>
          <p:cNvSpPr txBox="1"/>
          <p:nvPr/>
        </p:nvSpPr>
        <p:spPr>
          <a:xfrm>
            <a:off x="7220" y="280088"/>
            <a:ext cx="9136780" cy="1979996"/>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smtClean="0">
                <a:ln/>
                <a:solidFill>
                  <a:schemeClr val="accent3"/>
                </a:solidFill>
                <a:latin typeface="Arial"/>
                <a:cs typeface="Arial"/>
              </a:rPr>
              <a:t>Whoever said money can’t buy happiness never bought a dog.</a:t>
            </a:r>
            <a:endParaRPr lang="en-US" sz="2400" b="1" dirty="0">
              <a:ln/>
              <a:solidFill>
                <a:schemeClr val="accent3"/>
              </a:solidFill>
              <a:latin typeface="Arial"/>
              <a:cs typeface="Arial"/>
            </a:endParaRPr>
          </a:p>
        </p:txBody>
      </p:sp>
    </p:spTree>
    <p:extLst>
      <p:ext uri="{BB962C8B-B14F-4D97-AF65-F5344CB8AC3E}">
        <p14:creationId xmlns:p14="http://schemas.microsoft.com/office/powerpoint/2010/main" val="34425292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2493</TotalTime>
  <Words>2405</Words>
  <Application>Microsoft Macintosh PowerPoint</Application>
  <PresentationFormat>On-screen Show (4:3)</PresentationFormat>
  <Paragraphs>302</Paragraphs>
  <Slides>69</Slides>
  <Notes>68</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49_Blank Presentation</vt:lpstr>
      <vt:lpstr>46_Blank Presentation</vt:lpstr>
      <vt:lpstr>Office Theme</vt:lpstr>
      <vt:lpstr>Money Matters</vt:lpstr>
      <vt:lpstr>Can money buy happiness?</vt:lpstr>
      <vt:lpstr>Title</vt:lpstr>
      <vt:lpstr>Title</vt:lpstr>
      <vt:lpstr>Title</vt:lpstr>
      <vt:lpstr>Title</vt:lpstr>
      <vt:lpstr>Title</vt:lpstr>
      <vt:lpstr>Title</vt:lpstr>
      <vt:lpstr>Title</vt:lpstr>
      <vt:lpstr>More Money = More Happiness?</vt:lpstr>
      <vt:lpstr>More Money = More Happiness?</vt:lpstr>
      <vt:lpstr>More Money = Less Happiness?</vt:lpstr>
      <vt:lpstr>If money brought happiness, then the rich would have…</vt:lpstr>
      <vt:lpstr>What should be our view of money?</vt:lpstr>
      <vt:lpstr>MONEY MATTERS</vt:lpstr>
      <vt:lpstr>Solomon on Money in Ecclesiastes 5:8–6:9</vt:lpstr>
      <vt:lpstr>I. Don't be surprised that some corrupt officials hoard wealth (5:8-9). </vt:lpstr>
      <vt:lpstr>A. Oppression and denial of justice and righteousness shouldn't be surprising (5:8a). </vt:lpstr>
      <vt:lpstr>Arabic letter "N" painted on the houses of Christians (marking them for destruction), which is the first letter of the word "Christian."</vt:lpstr>
      <vt:lpstr>Map</vt:lpstr>
      <vt:lpstr>I. Don't be surprised that some corrupt officials hoard wealth (5:8-9). </vt:lpstr>
      <vt:lpstr>II. Materialism has many sad results (5:10-17) </vt:lpstr>
      <vt:lpstr>Dissatisfaction: "Those who love money will never have enough. How meaningless to think that wealth brings true happiness!" (5:10 NLT).</vt:lpstr>
      <vt:lpstr>Marital Strife</vt:lpstr>
      <vt:lpstr>Be compatible regarding money!</vt:lpstr>
      <vt:lpstr>Higher Expenses: "The more you have, the more people come to help you spend it…" (5:11a NLT).</vt:lpstr>
      <vt:lpstr>"The more you have, the more people come to help you spend it…" (5:11a NLT).</vt:lpstr>
      <vt:lpstr>"…So what good is wealth—except perhaps to watch it slip through your fingers!" (5:11 NLT).</vt:lpstr>
      <vt:lpstr>Really?</vt:lpstr>
      <vt:lpstr>Sleeplessness: "People who work hard sleep well, whether they eat little or much. But the rich seldom get a good night's sleep" (5:12 NLT).</vt:lpstr>
      <vt:lpstr>Do you lose sleep over money?</vt:lpstr>
      <vt:lpstr>"There is another serious problem I have seen under the sun. Hoarding riches harms the saver" (5:13 NLT).</vt:lpstr>
      <vt:lpstr>"Money is put into risky investments that turn sour, and everything is lost. In the end, there is nothing left to pass on to one's children"  (5:14 NLT).</vt:lpstr>
      <vt:lpstr>Nothing to take to the next life: "We all come to the end of our lives as naked and empty-handed as on the day we were born. We can't take our riches with us. 16And this, too, is a very serious problem. People leave this world no better off than when they came. All their hard work is for nothing—like working for the wind" (5:15-16 NLT).</vt:lpstr>
      <vt:lpstr>"Throughout their lives, they live under a cloud—frustrated, discouraged, and angry" (5:17 NLT).</vt:lpstr>
      <vt:lpstr>I. Don't be surprised that some corrupt officials hoard wealth (5:8-9). </vt:lpstr>
      <vt:lpstr>II. Materialism has many sad results (5:10-17) </vt:lpstr>
      <vt:lpstr>III. God gives money either for the worker or for others to enjoy (5:18–6:9).</vt:lpstr>
      <vt:lpstr>"Even so, I have noticed one thing, at least, that is good. It is good for people to eat, drink, and enjoy their work under the sun</vt:lpstr>
      <vt:lpstr>"Rich is the one who earns more than he spends and poor is the one whose expenses exceed his income."</vt:lpstr>
      <vt:lpstr>Enjoy what you have  with who you have</vt:lpstr>
      <vt:lpstr>God allows some to enjoy their wealth as God's gift (5:19-20).</vt:lpstr>
      <vt:lpstr>"And it is a good thing to receive wealth from God and the good health to enjoy it. To enjoy your work and accept your lot in life—this is indeed a gift from God" (5:19 NLT).</vt:lpstr>
      <vt:lpstr>"God keeps such people so busy enjoying life that they take no time to brood over the past" (5:20 NLT).</vt:lpstr>
      <vt:lpstr>God prevents many from enjoying their riches and honor (6:1-2).</vt:lpstr>
      <vt:lpstr>"There is another serious tragedy I have seen under the sun, and it weighs heavily on humanity.  2God gives some people great wealth and honor and everything they could ever want, but then he doesn't give them the chance to enjoy these things. They die, and someone else, even a stranger, ends up enjoying their wealth! This is meaningless—a sickening tragedy"  (6:1-2 NLT).</vt:lpstr>
      <vt:lpstr>If you don't enjoy your possessions, then you will never enjoy life (6:3-9).</vt:lpstr>
      <vt:lpstr>"A man might have a hundred children and live to be very old. But if he finds no satisfaction in life and doesn’t even get a decent burial, it would have been better for him to be born dead"  (6:3 NLT).</vt:lpstr>
      <vt:lpstr>"His birth would have been meaningless, and he would have ended in darkness. He wouldn’t even have had a name,  5and he would never have seen the sun or known of its existence. Yet he would have had more peace than in growing up to be an unhappy man"  (6:4-5 NLT).</vt:lpstr>
      <vt:lpstr>"He might live a thousand years twice over but still not find contentment. And since he must die like everyone else—well, what's the use?"  (6:6 NLT).</vt:lpstr>
      <vt:lpstr>Life is futile for those never satisfied with their money (6:7-9). </vt:lpstr>
      <vt:lpstr>"All people spend their lives scratching for food, but they never seem to have enough" (6:7 NLT). </vt:lpstr>
      <vt:lpstr>"So are wise people really better off than fools? Do poor people gain anything by being wise and knowing how to act in front of others?"  (6:8 NLT).</vt:lpstr>
      <vt:lpstr>"Enjoy what you have rather than desiring what you don't have"  (6:9a NLT).</vt:lpstr>
      <vt:lpstr>"Just dreaming about nice things is meaningless—like chasing the wind" (6:9b NLT).</vt:lpstr>
      <vt:lpstr>What should be our view of money?</vt:lpstr>
      <vt:lpstr>Main Idea of 5:8–6:9</vt:lpstr>
      <vt:lpstr>Three Profound Truths About Money…</vt:lpstr>
      <vt:lpstr>I. Don't be surprised that some corrupt officials hoard wealth (5:8-9). </vt:lpstr>
      <vt:lpstr>II. Materialism has many sad results (5:10-17) </vt:lpstr>
      <vt:lpstr>III. God gives money either for the worker or for others to enjoy (5:18–6:9).</vt:lpstr>
      <vt:lpstr>Are you satisfied with your amount of money?</vt:lpstr>
      <vt:lpstr>"Moneyless man finds happiness"</vt:lpstr>
      <vt:lpstr>What does the Bible say about money? </vt:lpstr>
      <vt:lpstr>The one who gives is blessed!</vt:lpstr>
      <vt:lpstr>God?</vt:lpstr>
      <vt:lpstr>"Only a life lived for others is a life worthwhile"  —Albert Einstein</vt:lpstr>
      <vt:lpstr>Share!</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152</cp:revision>
  <dcterms:created xsi:type="dcterms:W3CDTF">2014-08-02T06:39:19Z</dcterms:created>
  <dcterms:modified xsi:type="dcterms:W3CDTF">2018-08-04T06:13:33Z</dcterms:modified>
</cp:coreProperties>
</file>